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92" r:id="rId1"/>
    <p:sldMasterId id="2147484626" r:id="rId2"/>
    <p:sldMasterId id="2147484638" r:id="rId3"/>
  </p:sldMasterIdLst>
  <p:notesMasterIdLst>
    <p:notesMasterId r:id="rId34"/>
  </p:notesMasterIdLst>
  <p:handoutMasterIdLst>
    <p:handoutMasterId r:id="rId35"/>
  </p:handoutMasterIdLst>
  <p:sldIdLst>
    <p:sldId id="402" r:id="rId4"/>
    <p:sldId id="959" r:id="rId5"/>
    <p:sldId id="469" r:id="rId6"/>
    <p:sldId id="461" r:id="rId7"/>
    <p:sldId id="468" r:id="rId8"/>
    <p:sldId id="472" r:id="rId9"/>
    <p:sldId id="473" r:id="rId10"/>
    <p:sldId id="441" r:id="rId11"/>
    <p:sldId id="474" r:id="rId12"/>
    <p:sldId id="352" r:id="rId13"/>
    <p:sldId id="384" r:id="rId14"/>
    <p:sldId id="411" r:id="rId15"/>
    <p:sldId id="446" r:id="rId16"/>
    <p:sldId id="935" r:id="rId17"/>
    <p:sldId id="960" r:id="rId18"/>
    <p:sldId id="457" r:id="rId19"/>
    <p:sldId id="458" r:id="rId20"/>
    <p:sldId id="929" r:id="rId21"/>
    <p:sldId id="930" r:id="rId22"/>
    <p:sldId id="481" r:id="rId23"/>
    <p:sldId id="937" r:id="rId24"/>
    <p:sldId id="938" r:id="rId25"/>
    <p:sldId id="941" r:id="rId26"/>
    <p:sldId id="943" r:id="rId27"/>
    <p:sldId id="940" r:id="rId28"/>
    <p:sldId id="945" r:id="rId29"/>
    <p:sldId id="326" r:id="rId30"/>
    <p:sldId id="944" r:id="rId31"/>
    <p:sldId id="961" r:id="rId32"/>
    <p:sldId id="962"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879334-CCF0-4C32-8874-683311A01D46}">
          <p14:sldIdLst>
            <p14:sldId id="402"/>
            <p14:sldId id="959"/>
            <p14:sldId id="469"/>
            <p14:sldId id="461"/>
            <p14:sldId id="468"/>
            <p14:sldId id="472"/>
            <p14:sldId id="473"/>
            <p14:sldId id="441"/>
            <p14:sldId id="474"/>
            <p14:sldId id="352"/>
            <p14:sldId id="384"/>
            <p14:sldId id="411"/>
            <p14:sldId id="446"/>
            <p14:sldId id="935"/>
            <p14:sldId id="960"/>
            <p14:sldId id="457"/>
            <p14:sldId id="458"/>
            <p14:sldId id="929"/>
            <p14:sldId id="930"/>
            <p14:sldId id="481"/>
            <p14:sldId id="937"/>
            <p14:sldId id="938"/>
            <p14:sldId id="941"/>
            <p14:sldId id="943"/>
            <p14:sldId id="940"/>
            <p14:sldId id="945"/>
            <p14:sldId id="326"/>
            <p14:sldId id="944"/>
          </p14:sldIdLst>
        </p14:section>
        <p14:section name="Untitled Section" id="{77B12369-C71F-4959-8F5E-9F20E8AB9963}">
          <p14:sldIdLst>
            <p14:sldId id="961"/>
            <p14:sldId id="9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ia Santolim" initials="VS" lastIdx="6" clrIdx="0">
    <p:extLst>
      <p:ext uri="{19B8F6BF-5375-455C-9EA6-DF929625EA0E}">
        <p15:presenceInfo xmlns:p15="http://schemas.microsoft.com/office/powerpoint/2012/main" userId="S-1-5-21-369252471-1609465093-1541874228-185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BD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73712" autoAdjust="0"/>
  </p:normalViewPr>
  <p:slideViewPr>
    <p:cSldViewPr>
      <p:cViewPr varScale="1">
        <p:scale>
          <a:sx n="64" d="100"/>
          <a:sy n="64" d="100"/>
        </p:scale>
        <p:origin x="1402" y="3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89F3B99-85FB-4E3D-B2A1-AFB1B479ABFE}" type="datetimeFigureOut">
              <a:rPr lang="en-US" smtClean="0"/>
              <a:t>5/2/2019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54EB0BB-6E1A-4F4F-8326-10805968A32A}" type="slidenum">
              <a:rPr lang="en-US" smtClean="0"/>
              <a:t>‹#›</a:t>
            </a:fld>
            <a:endParaRPr lang="en-US"/>
          </a:p>
        </p:txBody>
      </p:sp>
    </p:spTree>
    <p:extLst>
      <p:ext uri="{BB962C8B-B14F-4D97-AF65-F5344CB8AC3E}">
        <p14:creationId xmlns:p14="http://schemas.microsoft.com/office/powerpoint/2010/main" val="1928128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F7BE4226-89A3-43EA-8C1D-6ABBAE13E4DA}" type="datetimeFigureOut">
              <a:rPr lang="en-US" smtClean="0"/>
              <a:t>5/2/2019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FBBA5020-2635-4012-BB7F-5E512F7A961D}" type="slidenum">
              <a:rPr lang="en-US" smtClean="0"/>
              <a:t>‹#›</a:t>
            </a:fld>
            <a:endParaRPr lang="en-US"/>
          </a:p>
        </p:txBody>
      </p:sp>
    </p:spTree>
    <p:extLst>
      <p:ext uri="{BB962C8B-B14F-4D97-AF65-F5344CB8AC3E}">
        <p14:creationId xmlns:p14="http://schemas.microsoft.com/office/powerpoint/2010/main" val="3469366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webmd.com/pain-management/picture-of-the-shoulder"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webmd.com/pain-management/guide/joint-pai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52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 factors that put stress on your joints are:</a:t>
            </a:r>
          </a:p>
          <a:p>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Excess weight</a:t>
            </a:r>
            <a:r>
              <a:rPr lang="en-US" sz="1200" b="0" i="0" kern="1200" dirty="0">
                <a:solidFill>
                  <a:schemeClr val="tx1"/>
                </a:solidFill>
                <a:effectLst/>
                <a:latin typeface="+mn-lt"/>
                <a:ea typeface="+mn-ea"/>
                <a:cs typeface="+mn-cs"/>
              </a:rPr>
              <a:t>. Being obese or overweight puts additional stress on joints, cartilage, and bones, especially those in the knees. It also means you’re less likely to be physically active.</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Family history</a:t>
            </a:r>
            <a:r>
              <a:rPr lang="en-US" sz="1200" b="0" i="0" kern="1200" dirty="0">
                <a:solidFill>
                  <a:schemeClr val="tx1"/>
                </a:solidFill>
                <a:effectLst/>
                <a:latin typeface="+mn-lt"/>
                <a:ea typeface="+mn-ea"/>
                <a:cs typeface="+mn-cs"/>
              </a:rPr>
              <a:t>. Genetics may make a person more likely to develop poor</a:t>
            </a:r>
            <a:r>
              <a:rPr lang="en-US" sz="1200" b="0" i="0" kern="1200" baseline="0" dirty="0">
                <a:solidFill>
                  <a:schemeClr val="tx1"/>
                </a:solidFill>
                <a:effectLst/>
                <a:latin typeface="+mn-lt"/>
                <a:ea typeface="+mn-ea"/>
                <a:cs typeface="+mn-cs"/>
              </a:rPr>
              <a:t> joint health</a:t>
            </a:r>
            <a:r>
              <a:rPr lang="en-US" sz="1200" b="0" i="0" kern="1200" dirty="0">
                <a:solidFill>
                  <a:schemeClr val="tx1"/>
                </a:solidFill>
                <a:effectLst/>
                <a:latin typeface="+mn-lt"/>
                <a:ea typeface="+mn-ea"/>
                <a:cs typeface="+mn-cs"/>
              </a:rPr>
              <a:t>. If you have family members with poor</a:t>
            </a:r>
            <a:r>
              <a:rPr lang="en-US" sz="1200" b="0" i="0" kern="1200" baseline="0" dirty="0">
                <a:solidFill>
                  <a:schemeClr val="tx1"/>
                </a:solidFill>
                <a:effectLst/>
                <a:latin typeface="+mn-lt"/>
                <a:ea typeface="+mn-ea"/>
                <a:cs typeface="+mn-cs"/>
              </a:rPr>
              <a:t> joint health</a:t>
            </a:r>
            <a:r>
              <a:rPr lang="en-US" sz="1200" b="0" i="0" kern="1200" dirty="0">
                <a:solidFill>
                  <a:schemeClr val="tx1"/>
                </a:solidFill>
                <a:effectLst/>
                <a:latin typeface="+mn-lt"/>
                <a:ea typeface="+mn-ea"/>
                <a:cs typeface="+mn-cs"/>
              </a:rPr>
              <a:t>, you may be at an increased risk of developing it too.</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Occupation</a:t>
            </a:r>
            <a:r>
              <a:rPr lang="en-US" sz="1200" b="0" i="0" kern="1200" dirty="0">
                <a:solidFill>
                  <a:schemeClr val="tx1"/>
                </a:solidFill>
                <a:effectLst/>
                <a:latin typeface="+mn-lt"/>
                <a:ea typeface="+mn-ea"/>
                <a:cs typeface="+mn-cs"/>
              </a:rPr>
              <a:t>. Certain occupations, such as those in construction, agriculture, cleaning, and retail, increase a person’s risk for developing joint</a:t>
            </a:r>
            <a:r>
              <a:rPr lang="en-US" sz="1200" b="0" i="0" kern="1200" baseline="0" dirty="0">
                <a:solidFill>
                  <a:schemeClr val="tx1"/>
                </a:solidFill>
                <a:effectLst/>
                <a:latin typeface="+mn-lt"/>
                <a:ea typeface="+mn-ea"/>
                <a:cs typeface="+mn-cs"/>
              </a:rPr>
              <a:t> discomfort</a:t>
            </a:r>
            <a:r>
              <a:rPr lang="en-US" sz="1200" b="0" i="0" kern="1200" dirty="0">
                <a:solidFill>
                  <a:schemeClr val="tx1"/>
                </a:solidFill>
                <a:effectLst/>
                <a:latin typeface="+mn-lt"/>
                <a:ea typeface="+mn-ea"/>
                <a:cs typeface="+mn-cs"/>
              </a:rPr>
              <a:t>. Their bodies are used more rigorously as part of their job, which means their joints are worked more and likely age faster than people who have a desk job.</a:t>
            </a:r>
          </a:p>
          <a:p>
            <a:pPr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Discomfort in the joints is an ongoing issue due to age, activity, weight, and other factors, so I feel this will always be a growing category. Consumers are looking for more natural ways to continue daily life activities more comfortably.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World­wide about 10% of men and 20 percent of women aged over 60 years have joint</a:t>
            </a:r>
            <a:r>
              <a:rPr lang="en-US" sz="1200" b="0" i="0" kern="1200" baseline="0" dirty="0">
                <a:solidFill>
                  <a:schemeClr val="tx1"/>
                </a:solidFill>
                <a:effectLst/>
                <a:latin typeface="+mn-lt"/>
                <a:ea typeface="+mn-ea"/>
                <a:cs typeface="+mn-cs"/>
              </a:rPr>
              <a:t> discomfort</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which causes limitation in movement or, in severe cases, prevent one from performing daily activities.</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 numbers continue to rise as the world population becomes more overweight and sedentary. And since participation in sports and other activities</a:t>
            </a:r>
            <a:r>
              <a:rPr lang="en-US" sz="1200" b="0" i="0" kern="1200" baseline="0" dirty="0">
                <a:solidFill>
                  <a:schemeClr val="tx1"/>
                </a:solidFill>
                <a:effectLst/>
                <a:latin typeface="+mn-lt"/>
                <a:ea typeface="+mn-ea"/>
                <a:cs typeface="+mn-cs"/>
              </a:rPr>
              <a:t> are</a:t>
            </a:r>
            <a:r>
              <a:rPr lang="en-US" sz="1200" b="0" i="0" kern="1200" dirty="0">
                <a:solidFill>
                  <a:schemeClr val="tx1"/>
                </a:solidFill>
                <a:effectLst/>
                <a:latin typeface="+mn-lt"/>
                <a:ea typeface="+mn-ea"/>
                <a:cs typeface="+mn-cs"/>
              </a:rPr>
              <a:t> often sporadic, stress and injury to joints is inevitable.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Therefore the supplements industry should experience a steady gain in the joint health sector, with a continued interest in new joint health products that are easy to take on a regular basis and that provide measurable benefits to the end consumer.</a:t>
            </a: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959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fontAlgn="base"/>
            <a:r>
              <a:rPr lang="en-US" sz="1200" b="0" i="0" kern="1200" baseline="0" dirty="0">
                <a:solidFill>
                  <a:schemeClr val="tx1"/>
                </a:solidFill>
                <a:effectLst/>
                <a:latin typeface="+mn-lt"/>
                <a:ea typeface="+mn-ea"/>
                <a:cs typeface="+mn-cs"/>
              </a:rPr>
              <a:t>https://arthritisaustralia.com.au/what-is-arthritis/types-of-arthritis/</a:t>
            </a:r>
          </a:p>
          <a:p>
            <a:pPr fontAlgn="base"/>
            <a:endParaRPr lang="en-US" sz="1200" b="0" i="0" kern="1200" baseline="0" dirty="0">
              <a:solidFill>
                <a:schemeClr val="tx1"/>
              </a:solidFill>
              <a:effectLst/>
              <a:latin typeface="+mn-lt"/>
              <a:ea typeface="+mn-ea"/>
              <a:cs typeface="+mn-cs"/>
            </a:endParaRPr>
          </a:p>
          <a:p>
            <a:pPr fontAlgn="base"/>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223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Osteoarthritis is the most common form of joint disease. It affects the whole joint including bone, cartilage, ligaments and muscles. Although often described as ‘wear and tear’, this is not an accurate description of osteoarthritis. Osteoarthritis is now thought to be the result of a joint working extra hard to repair itself.</a:t>
            </a:r>
          </a:p>
          <a:p>
            <a:endParaRPr lang="en-US" dirty="0"/>
          </a:p>
          <a:p>
            <a:r>
              <a:rPr lang="en-US" dirty="0"/>
              <a:t>Rheumatoid arthritis (RA), a common inflammatory form of arthritis, is an autoimmune disease that causes pain and swelling of the joints. In an autoimmune disease, your immune system starts attacking your own healthy tissues. In RA, the immune system targets the lining of the joints, causing inflammation and joint damage.</a:t>
            </a:r>
          </a:p>
          <a:p>
            <a:endParaRPr lang="en-US" dirty="0"/>
          </a:p>
          <a:p>
            <a:r>
              <a:rPr lang="en-AU" dirty="0"/>
              <a:t>https://arthritisaustralia.com.au/what-is-arthritis/types-of-arthritis/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24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https://www.aihw.gov.au/getmedia/3eac4d13-fc92-4875-9bd9-df6ffe7e21ee/aihw-aus-221-chapter-3-10.pdf.aspx</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27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https://arthritisaustralia.com.au/what-is-arthritis/areas-of-the-body/</a:t>
            </a:r>
          </a:p>
          <a:p>
            <a:endParaRPr lang="en-AU" dirty="0"/>
          </a:p>
          <a:p>
            <a:r>
              <a:rPr lang="en-US" dirty="0"/>
              <a:t>Areas of the body</a:t>
            </a:r>
          </a:p>
          <a:p>
            <a:r>
              <a:rPr lang="en-US" dirty="0"/>
              <a:t>Arthritis and musculoskeletal pain can affect many areas of the body:</a:t>
            </a:r>
          </a:p>
          <a:p>
            <a:endParaRPr lang="en-US" dirty="0"/>
          </a:p>
          <a:p>
            <a:r>
              <a:rPr lang="en-US" dirty="0"/>
              <a:t>Neck</a:t>
            </a:r>
          </a:p>
          <a:p>
            <a:r>
              <a:rPr lang="en-US" dirty="0"/>
              <a:t>Pain that is felt in the upper part of the spine is common and is rarely due to serious disease. Staying active will help you get better faster and prevent more problems.</a:t>
            </a:r>
          </a:p>
          <a:p>
            <a:endParaRPr lang="en-US" dirty="0"/>
          </a:p>
          <a:p>
            <a:r>
              <a:rPr lang="en-US" dirty="0"/>
              <a:t>Shoulders</a:t>
            </a:r>
          </a:p>
          <a:p>
            <a:r>
              <a:rPr lang="en-US" dirty="0"/>
              <a:t>Pain that is felt in the shoulder area, at the top of the arm, is common and is rarely due to serious disease. Staying active will help you get better faster and prevent more problems.</a:t>
            </a:r>
          </a:p>
          <a:p>
            <a:endParaRPr lang="en-US" dirty="0"/>
          </a:p>
          <a:p>
            <a:r>
              <a:rPr lang="en-US" dirty="0"/>
              <a:t>Back</a:t>
            </a:r>
          </a:p>
          <a:p>
            <a:r>
              <a:rPr lang="en-US" dirty="0"/>
              <a:t>Pain that is felt in the lower part of the spine is common but is rarely due to serious disease. Staying active will help you get better faster and prevent more problems.</a:t>
            </a:r>
          </a:p>
          <a:p>
            <a:endParaRPr lang="en-US" dirty="0"/>
          </a:p>
          <a:p>
            <a:r>
              <a:rPr lang="en-US" dirty="0"/>
              <a:t>Wrists &amp; hands</a:t>
            </a:r>
          </a:p>
          <a:p>
            <a:r>
              <a:rPr lang="en-US" dirty="0"/>
              <a:t>Any joint in your fingers, thumbs, knuckles and wrists can be affected by arthritis. Many different types of arthritis can affect your hands and cause joint pain, swelling and stiffness. Find out about aids and equipment that can make everyday tasks easier. Learn ways to protect your hands and manage your symptoms.</a:t>
            </a:r>
          </a:p>
          <a:p>
            <a:endParaRPr lang="en-US" dirty="0"/>
          </a:p>
          <a:p>
            <a:r>
              <a:rPr lang="en-US" dirty="0"/>
              <a:t>Hips</a:t>
            </a:r>
          </a:p>
          <a:p>
            <a:r>
              <a:rPr lang="en-US" dirty="0"/>
              <a:t>Hips are common places to develop arthritis, especially osteoarthritis.  There are many treatments for osteoarthritis of the hip  that may be helpful such as weight loss, exercise, medicines, aids or supports, heat and cold and many others.</a:t>
            </a:r>
          </a:p>
          <a:p>
            <a:endParaRPr lang="en-US" dirty="0"/>
          </a:p>
          <a:p>
            <a:r>
              <a:rPr lang="en-US" dirty="0"/>
              <a:t>Knees</a:t>
            </a:r>
          </a:p>
          <a:p>
            <a:r>
              <a:rPr lang="en-US" dirty="0"/>
              <a:t>Knees are common places to develop arthritis, especially osteoarthritis.  There are many treatments for osteoarthritis of the knee that may be helpful such as weight loss, exercise, medicines, aids or supports, heat and cold and many others.</a:t>
            </a:r>
          </a:p>
          <a:p>
            <a:endParaRPr lang="en-US" dirty="0"/>
          </a:p>
          <a:p>
            <a:r>
              <a:rPr lang="en-US" dirty="0"/>
              <a:t>Ankles &amp; feet</a:t>
            </a:r>
          </a:p>
          <a:p>
            <a:r>
              <a:rPr lang="en-US" dirty="0"/>
              <a:t>Any joint in your ankles, feet and toes can be affected by arthritis. Many different types of arthritis can affect the feet and cause joint pain, swelling and stiffness. Find out about aids and equipment that can make everyday tasks easier. Learn ways to protect your hands and manage your symptoms.</a:t>
            </a:r>
          </a:p>
          <a:p>
            <a:endParaRPr lang="en-US" dirty="0"/>
          </a:p>
          <a:p>
            <a:endParaRPr lang="en-US" dirty="0"/>
          </a:p>
          <a:p>
            <a:endParaRPr lang="en-US" dirty="0"/>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0696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fontAlgn="base"/>
            <a:r>
              <a:rPr lang="en-US" sz="1200" b="0" i="0" kern="1200" baseline="0" dirty="0">
                <a:solidFill>
                  <a:schemeClr val="tx1"/>
                </a:solidFill>
                <a:effectLst/>
                <a:latin typeface="+mn-lt"/>
                <a:ea typeface="+mn-ea"/>
                <a:cs typeface="+mn-cs"/>
              </a:rPr>
              <a:t>https://www.arthritisnsw.org.au/about-arthritis/understanding-arthritis/</a:t>
            </a:r>
          </a:p>
          <a:p>
            <a:pPr fontAlgn="base"/>
            <a:endParaRPr lang="en-US" sz="1200" b="0" i="0" kern="1200" baseline="0" dirty="0">
              <a:solidFill>
                <a:schemeClr val="tx1"/>
              </a:solidFill>
              <a:effectLst/>
              <a:latin typeface="+mn-lt"/>
              <a:ea typeface="+mn-ea"/>
              <a:cs typeface="+mn-cs"/>
            </a:endParaRPr>
          </a:p>
          <a:p>
            <a:pPr fontAlgn="base"/>
            <a:endParaRPr lang="en-US" sz="1200" b="0" i="0" kern="1200" baseline="0" dirty="0">
              <a:solidFill>
                <a:schemeClr val="tx1"/>
              </a:solidFill>
              <a:effectLst/>
              <a:latin typeface="+mn-lt"/>
              <a:ea typeface="+mn-ea"/>
              <a:cs typeface="+mn-cs"/>
            </a:endParaRPr>
          </a:p>
          <a:p>
            <a:pPr fontAlgn="base"/>
            <a:endParaRPr lang="en-US" sz="1200" b="0" i="0" kern="1200" baseline="0" dirty="0">
              <a:solidFill>
                <a:schemeClr val="tx1"/>
              </a:solidFill>
              <a:effectLst/>
              <a:latin typeface="+mn-lt"/>
              <a:ea typeface="+mn-ea"/>
              <a:cs typeface="+mn-cs"/>
            </a:endParaRPr>
          </a:p>
          <a:p>
            <a:pPr fontAlgn="base"/>
            <a:endParaRPr lang="en-US" sz="1200" b="0" i="0" kern="1200" baseline="0" dirty="0">
              <a:solidFill>
                <a:schemeClr val="tx1"/>
              </a:solidFill>
              <a:effectLst/>
              <a:latin typeface="+mn-lt"/>
              <a:ea typeface="+mn-ea"/>
              <a:cs typeface="+mn-cs"/>
            </a:endParaRPr>
          </a:p>
          <a:p>
            <a:pPr fontAlgn="base"/>
            <a:endParaRPr lang="en-US" sz="1200" b="0" i="0" kern="1200" baseline="0" dirty="0">
              <a:solidFill>
                <a:schemeClr val="tx1"/>
              </a:solidFill>
              <a:effectLst/>
              <a:latin typeface="+mn-lt"/>
              <a:ea typeface="+mn-ea"/>
              <a:cs typeface="+mn-cs"/>
            </a:endParaRPr>
          </a:p>
          <a:p>
            <a:pPr fontAlgn="base"/>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033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https://www.webmd.com/arthritis/caring-your-joints#1</a:t>
            </a:r>
          </a:p>
          <a:p>
            <a:r>
              <a:rPr lang="en-US" dirty="0"/>
              <a:t>https://www.arthritis.org/living-with-arthritis/pain-management/joint-protection/joint-health.php</a:t>
            </a:r>
          </a:p>
          <a:p>
            <a:r>
              <a:rPr lang="en-US" dirty="0"/>
              <a:t>Be good to your joints</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8710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https://www.webmd.com/arthritis/caring-your-joints#1</a:t>
            </a:r>
          </a:p>
          <a:p>
            <a:r>
              <a:rPr lang="en-US" dirty="0"/>
              <a:t>https://www.arthritis.org/living-with-arthritis/pain-management/joint-protection/joint-health.php</a:t>
            </a:r>
          </a:p>
          <a:p>
            <a:r>
              <a:rPr lang="en-US" dirty="0"/>
              <a:t>Be good to your joints</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8839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https://www.marketamerica.com/site/product</a:t>
            </a:r>
          </a:p>
          <a:p>
            <a:endParaRPr lang="en-US" dirty="0"/>
          </a:p>
          <a:p>
            <a:r>
              <a:rPr lang="en-US" dirty="0"/>
              <a:t>Rather than being vulnerable to market swings, the company doesn't manufacture any one product or specialize in a single service. This concept, product brokerage, allows us to swing with the marketplace and capitalize on current consumer demands.</a:t>
            </a:r>
          </a:p>
          <a:p>
            <a:endParaRPr lang="en-US" dirty="0"/>
          </a:p>
          <a:p>
            <a:r>
              <a:rPr lang="en-US" dirty="0"/>
              <a:t>Every year, new products and product lines are being created to stay ahead of the competition. We invest in long-term relationships with manufacturers that will produce consistent quality products from year to year. As product brokers, we store limited quantities of products at any given time, which cuts down on consumer cost and ensures the freshest potency.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A8C89-FA81-5B4A-A175-1A99C9D3B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22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58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https://www.msk.org.au/arthritis/</a:t>
            </a:r>
          </a:p>
          <a:p>
            <a:endParaRPr lang="en-US" dirty="0"/>
          </a:p>
          <a:p>
            <a:r>
              <a:rPr lang="en-US" dirty="0"/>
              <a:t>To understand how arthritis and other musculoskeletal conditions work, it’s helpful to know a little about the muscles, bones and joints that make up your musculoskeletal system.</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438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How</a:t>
            </a:r>
            <a:r>
              <a:rPr lang="en-US" sz="1200" b="0" i="0" kern="1200" baseline="0" dirty="0">
                <a:solidFill>
                  <a:schemeClr val="tx1"/>
                </a:solidFill>
                <a:effectLst/>
                <a:latin typeface="+mn-lt"/>
                <a:ea typeface="+mn-ea"/>
                <a:cs typeface="+mn-cs"/>
              </a:rPr>
              <a:t> many of you have, or know someone that has, creaky, achy joints?  Or a twinge in the knee?  </a:t>
            </a:r>
            <a:r>
              <a:rPr lang="en-US" sz="1200" b="0" i="0" kern="1200" dirty="0">
                <a:solidFill>
                  <a:schemeClr val="tx1"/>
                </a:solidFill>
                <a:effectLst/>
                <a:latin typeface="+mn-lt"/>
                <a:ea typeface="+mn-ea"/>
                <a:cs typeface="+mn-cs"/>
              </a:rPr>
              <a:t>Maybe a sharp shooting pain from the </a:t>
            </a:r>
            <a:r>
              <a:rPr lang="en-US" sz="1200" b="0" i="0" u="none" strike="noStrike" kern="1200" dirty="0">
                <a:solidFill>
                  <a:schemeClr val="tx1"/>
                </a:solidFill>
                <a:effectLst/>
                <a:latin typeface="+mn-lt"/>
                <a:ea typeface="+mn-ea"/>
                <a:cs typeface="+mn-cs"/>
                <a:hlinkClick r:id="rId3"/>
              </a:rPr>
              <a:t>shoulder</a:t>
            </a:r>
            <a:r>
              <a:rPr lang="en-US" sz="1200" b="0" i="0" kern="1200" dirty="0">
                <a:solidFill>
                  <a:schemeClr val="tx1"/>
                </a:solidFill>
                <a:effectLst/>
                <a:latin typeface="+mn-lt"/>
                <a:ea typeface="+mn-ea"/>
                <a:cs typeface="+mn-cs"/>
              </a:rPr>
              <a:t> to the elbow. No big deal, right?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Wrong. All too often, we assume </a:t>
            </a:r>
            <a:r>
              <a:rPr lang="en-US" sz="1200" b="0" i="0" u="none" strike="noStrike" kern="1200" dirty="0">
                <a:solidFill>
                  <a:schemeClr val="tx1"/>
                </a:solidFill>
                <a:effectLst/>
                <a:latin typeface="+mn-lt"/>
                <a:ea typeface="+mn-ea"/>
                <a:cs typeface="+mn-cs"/>
                <a:hlinkClick r:id="rId4"/>
              </a:rPr>
              <a:t>joint pain</a:t>
            </a:r>
            <a:r>
              <a:rPr lang="en-US" sz="1200" b="0" i="0" kern="1200" dirty="0">
                <a:solidFill>
                  <a:schemeClr val="tx1"/>
                </a:solidFill>
                <a:effectLst/>
                <a:latin typeface="+mn-lt"/>
                <a:ea typeface="+mn-ea"/>
                <a:cs typeface="+mn-cs"/>
              </a:rPr>
              <a:t> is a normal part of aging and we just have to learn to live with. But nothing could be further from the truth.</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It's a serious problem, because pain can affect every aspect of your life.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Pain is not only the experience of hurting; it affects how you handle your life, your work, your interactions with family and friends.  Chronic joint</a:t>
            </a:r>
            <a:r>
              <a:rPr lang="en-US" sz="1200" b="0" i="0" kern="1200" baseline="0" dirty="0">
                <a:solidFill>
                  <a:schemeClr val="tx1"/>
                </a:solidFill>
                <a:effectLst/>
                <a:latin typeface="+mn-lt"/>
                <a:ea typeface="+mn-ea"/>
                <a:cs typeface="+mn-cs"/>
              </a:rPr>
              <a:t> pain needs attention because it can impact so much of your life.</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1874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Isotonix</a:t>
            </a:r>
            <a:r>
              <a:rPr lang="en-AU" dirty="0"/>
              <a:t> Prime Joint</a:t>
            </a:r>
          </a:p>
        </p:txBody>
      </p:sp>
      <p:sp>
        <p:nvSpPr>
          <p:cNvPr id="4" name="Slide Number Placeholder 3"/>
          <p:cNvSpPr>
            <a:spLocks noGrp="1"/>
          </p:cNvSpPr>
          <p:nvPr>
            <p:ph type="sldNum" sz="quarter" idx="5"/>
          </p:nvPr>
        </p:nvSpPr>
        <p:spPr/>
        <p:txBody>
          <a:bodyPr/>
          <a:lstStyle/>
          <a:p>
            <a:fld id="{FBBA5020-2635-4012-BB7F-5E512F7A961D}" type="slidenum">
              <a:rPr lang="en-US" smtClean="0"/>
              <a:t>21</a:t>
            </a:fld>
            <a:endParaRPr lang="en-US"/>
          </a:p>
        </p:txBody>
      </p:sp>
    </p:spTree>
    <p:extLst>
      <p:ext uri="{BB962C8B-B14F-4D97-AF65-F5344CB8AC3E}">
        <p14:creationId xmlns:p14="http://schemas.microsoft.com/office/powerpoint/2010/main" val="1875127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*If symptoms persist, seek the advice of a healthcare professional.</a:t>
            </a:r>
            <a:endParaRPr lang="en-US" dirty="0"/>
          </a:p>
        </p:txBody>
      </p:sp>
      <p:sp>
        <p:nvSpPr>
          <p:cNvPr id="4" name="Slide Number Placeholder 3"/>
          <p:cNvSpPr>
            <a:spLocks noGrp="1"/>
          </p:cNvSpPr>
          <p:nvPr>
            <p:ph type="sldNum" sz="quarter" idx="5"/>
          </p:nvPr>
        </p:nvSpPr>
        <p:spPr/>
        <p:txBody>
          <a:bodyPr/>
          <a:lstStyle/>
          <a:p>
            <a:fld id="{FBBA5020-2635-4012-BB7F-5E512F7A961D}" type="slidenum">
              <a:rPr lang="en-US" smtClean="0"/>
              <a:t>25</a:t>
            </a:fld>
            <a:endParaRPr lang="en-US"/>
          </a:p>
        </p:txBody>
      </p:sp>
    </p:spTree>
    <p:extLst>
      <p:ext uri="{BB962C8B-B14F-4D97-AF65-F5344CB8AC3E}">
        <p14:creationId xmlns:p14="http://schemas.microsoft.com/office/powerpoint/2010/main" val="3410182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Isotonic, which means “same pressure,” bears the same chemical resemblance of the body’s blood, plasma and tears. All fluids in the body have a certain concentration, referred to as osmotic pressure. The body’s common osmotic pressure, which is isotonic, allows a consistent maintenance of body tissues. In order for a substance to be absorbed and used in the body’s metabolism, it must be transported in an isotonic state.</a:t>
            </a:r>
            <a:endParaRPr lang="en-AU" dirty="0"/>
          </a:p>
        </p:txBody>
      </p:sp>
      <p:sp>
        <p:nvSpPr>
          <p:cNvPr id="4" name="Slide Number Placeholder 3"/>
          <p:cNvSpPr>
            <a:spLocks noGrp="1"/>
          </p:cNvSpPr>
          <p:nvPr>
            <p:ph type="sldNum" sz="quarter" idx="5"/>
          </p:nvPr>
        </p:nvSpPr>
        <p:spPr/>
        <p:txBody>
          <a:bodyPr/>
          <a:lstStyle/>
          <a:p>
            <a:fld id="{FBBA5020-2635-4012-BB7F-5E512F7A961D}" type="slidenum">
              <a:rPr lang="en-US" smtClean="0"/>
              <a:t>26</a:t>
            </a:fld>
            <a:endParaRPr lang="en-US"/>
          </a:p>
        </p:txBody>
      </p:sp>
    </p:spTree>
    <p:extLst>
      <p:ext uri="{BB962C8B-B14F-4D97-AF65-F5344CB8AC3E}">
        <p14:creationId xmlns:p14="http://schemas.microsoft.com/office/powerpoint/2010/main" val="1885898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Isotonic, which means “same pressure”, bears the same chemical resemblance of the body’s blood, plasma</a:t>
            </a:r>
            <a:r>
              <a:rPr lang="en-US" baseline="0" dirty="0"/>
              <a:t> and tears. All fluids in the body have a certain concentration, referred to as osmotic pressure. The body’s common osmotic pressure, which is isotonic, allows a consistent maintenance of body tissues. In order for a substance to be absorbed and used in the body’s metabolism, it must be transported in an isotonic state.</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C6909-CC74-449F-B172-C008E44E0B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3558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dietary supplement, take once daily or as directed by your healthcare provider. Maximum absorption occurs when taken on an empty stomach. This product is isotonic only if the specified amounts of water and powder are used.</a:t>
            </a:r>
          </a:p>
          <a:p>
            <a:endParaRPr lang="en-AU" dirty="0"/>
          </a:p>
        </p:txBody>
      </p:sp>
      <p:sp>
        <p:nvSpPr>
          <p:cNvPr id="4" name="Slide Number Placeholder 3"/>
          <p:cNvSpPr>
            <a:spLocks noGrp="1"/>
          </p:cNvSpPr>
          <p:nvPr>
            <p:ph type="sldNum" sz="quarter" idx="5"/>
          </p:nvPr>
        </p:nvSpPr>
        <p:spPr/>
        <p:txBody>
          <a:bodyPr/>
          <a:lstStyle/>
          <a:p>
            <a:fld id="{FBBA5020-2635-4012-BB7F-5E512F7A961D}" type="slidenum">
              <a:rPr lang="en-US" smtClean="0"/>
              <a:t>28</a:t>
            </a:fld>
            <a:endParaRPr lang="en-US"/>
          </a:p>
        </p:txBody>
      </p:sp>
    </p:spTree>
    <p:extLst>
      <p:ext uri="{BB962C8B-B14F-4D97-AF65-F5344CB8AC3E}">
        <p14:creationId xmlns:p14="http://schemas.microsoft.com/office/powerpoint/2010/main" val="846353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 sure to visit us at AU.SHOP.COM today and follow us on social media!</a:t>
            </a:r>
          </a:p>
          <a:p>
            <a:endParaRPr lang="en-AU" dirty="0"/>
          </a:p>
          <a:p>
            <a:r>
              <a:rPr lang="en-AU" dirty="0"/>
              <a:t>Like us. facebook.com/</a:t>
            </a:r>
            <a:r>
              <a:rPr lang="en-AU" dirty="0" err="1"/>
              <a:t>marketaustralia</a:t>
            </a:r>
            <a:r>
              <a:rPr lang="en-AU" dirty="0"/>
              <a:t> </a:t>
            </a:r>
          </a:p>
          <a:p>
            <a:r>
              <a:rPr lang="en-AU" dirty="0"/>
              <a:t>Find us. instagram.com/</a:t>
            </a:r>
            <a:r>
              <a:rPr lang="en-AU" dirty="0" err="1"/>
              <a:t>marketaustralia</a:t>
            </a:r>
            <a:r>
              <a:rPr lang="en-AU" dirty="0"/>
              <a:t> </a:t>
            </a:r>
          </a:p>
          <a:p>
            <a:r>
              <a:rPr lang="en-AU" dirty="0"/>
              <a:t>Visit us. AU.SHOP.COM and GLOBAL.SHOP.COM</a:t>
            </a:r>
          </a:p>
          <a:p>
            <a:r>
              <a:rPr lang="en-AU" dirty="0"/>
              <a:t>Watch us. youtube.com/</a:t>
            </a:r>
            <a:r>
              <a:rPr lang="en-AU" dirty="0" err="1"/>
              <a:t>marketaustraliaTV</a:t>
            </a:r>
            <a:r>
              <a:rPr lang="en-AU" dirty="0"/>
              <a:t> </a:t>
            </a:r>
          </a:p>
          <a:p>
            <a:endParaRPr lang="en-AU" dirty="0"/>
          </a:p>
        </p:txBody>
      </p:sp>
      <p:sp>
        <p:nvSpPr>
          <p:cNvPr id="4" name="Slide Number Placeholder 3"/>
          <p:cNvSpPr>
            <a:spLocks noGrp="1"/>
          </p:cNvSpPr>
          <p:nvPr>
            <p:ph type="sldNum" sz="quarter" idx="5"/>
          </p:nvPr>
        </p:nvSpPr>
        <p:spPr/>
        <p:txBody>
          <a:bodyPr/>
          <a:lstStyle/>
          <a:p>
            <a:fld id="{FBBA5020-2635-4012-BB7F-5E512F7A961D}" type="slidenum">
              <a:rPr lang="en-US" smtClean="0"/>
              <a:t>30</a:t>
            </a:fld>
            <a:endParaRPr lang="en-US"/>
          </a:p>
        </p:txBody>
      </p:sp>
    </p:spTree>
    <p:extLst>
      <p:ext uri="{BB962C8B-B14F-4D97-AF65-F5344CB8AC3E}">
        <p14:creationId xmlns:p14="http://schemas.microsoft.com/office/powerpoint/2010/main" val="328018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https://www.webmd.com/osteoarthritis/features/home-joint-care#1</a:t>
            </a:r>
          </a:p>
          <a:p>
            <a:r>
              <a:rPr lang="fr-FR" dirty="0"/>
              <a:t>https://www.betterhealth.vic.gov.au/health/conditionsandtreatments/rheumatoid-arthritis</a:t>
            </a:r>
          </a:p>
          <a:p>
            <a:r>
              <a:rPr lang="fr-FR" dirty="0"/>
              <a:t>http://www.drnickcampos.com/health-newsletter/Arthritis.html (image)</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0183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https://www.msk.org.au/arthritis/</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405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get damage even if you don't feel pain, but swelling in your joint is a reliable sign. So is a feeling of tenderness when you press on it</a:t>
            </a:r>
          </a:p>
          <a:p>
            <a:endParaRPr lang="en-US" dirty="0"/>
          </a:p>
          <a:p>
            <a:r>
              <a:rPr lang="en-US" dirty="0"/>
              <a:t>https://www.webmd.com/osteoarthritis/features/home-joint-care#1</a:t>
            </a:r>
          </a:p>
          <a:p>
            <a:r>
              <a:rPr lang="en-US" dirty="0"/>
              <a:t>https://www.webmd.com/rheumatoid-arthritis/guide/preventing-joint-damage-rheumatoid-arthritis</a:t>
            </a:r>
          </a:p>
          <a:p>
            <a:endParaRPr lang="en-US" dirty="0"/>
          </a:p>
          <a:p>
            <a:endParaRPr lang="en-AU" dirty="0"/>
          </a:p>
          <a:p>
            <a:endParaRPr lang="en-AU" dirty="0"/>
          </a:p>
        </p:txBody>
      </p:sp>
      <p:sp>
        <p:nvSpPr>
          <p:cNvPr id="4" name="Slide Number Placeholder 3"/>
          <p:cNvSpPr>
            <a:spLocks noGrp="1"/>
          </p:cNvSpPr>
          <p:nvPr>
            <p:ph type="sldNum" sz="quarter" idx="5"/>
          </p:nvPr>
        </p:nvSpPr>
        <p:spPr/>
        <p:txBody>
          <a:bodyPr/>
          <a:lstStyle/>
          <a:p>
            <a:fld id="{FBBA5020-2635-4012-BB7F-5E512F7A961D}" type="slidenum">
              <a:rPr lang="en-US" smtClean="0"/>
              <a:t>5</a:t>
            </a:fld>
            <a:endParaRPr lang="en-US"/>
          </a:p>
        </p:txBody>
      </p:sp>
    </p:spTree>
    <p:extLst>
      <p:ext uri="{BB962C8B-B14F-4D97-AF65-F5344CB8AC3E}">
        <p14:creationId xmlns:p14="http://schemas.microsoft.com/office/powerpoint/2010/main" val="21176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https://www.aihw.gov.au/getmedia/3eac4d13-fc92-4875-9bd9-df6ffe7e21ee/aihw-aus-221-chapter-3-10.pdf.aspx</a:t>
            </a:r>
          </a:p>
          <a:p>
            <a:r>
              <a:rPr lang="en-AU" dirty="0"/>
              <a:t>https://www.arthritisnsw.org.au/about-arthritis/arthritis-statistics/</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FBBA5020-2635-4012-BB7F-5E512F7A961D}" type="slidenum">
              <a:rPr lang="en-US" smtClean="0"/>
              <a:t>6</a:t>
            </a:fld>
            <a:endParaRPr lang="en-US"/>
          </a:p>
        </p:txBody>
      </p:sp>
    </p:spTree>
    <p:extLst>
      <p:ext uri="{BB962C8B-B14F-4D97-AF65-F5344CB8AC3E}">
        <p14:creationId xmlns:p14="http://schemas.microsoft.com/office/powerpoint/2010/main" val="136791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https://www.arthritisnsw.org.au/about-arthritis/arthritis-statistics/</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868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https://www.aihw.gov.au/getmedia/3eac4d13-fc92-4875-9bd9-df6ffe7e21ee/aihw-aus-221-chapter-3-10.pdf.aspx</a:t>
            </a:r>
          </a:p>
          <a:p>
            <a:endParaRPr lang="en-AU" dirty="0"/>
          </a:p>
        </p:txBody>
      </p:sp>
      <p:sp>
        <p:nvSpPr>
          <p:cNvPr id="4" name="Slide Number Placeholder 3"/>
          <p:cNvSpPr>
            <a:spLocks noGrp="1"/>
          </p:cNvSpPr>
          <p:nvPr>
            <p:ph type="sldNum" sz="quarter" idx="5"/>
          </p:nvPr>
        </p:nvSpPr>
        <p:spPr/>
        <p:txBody>
          <a:bodyPr/>
          <a:lstStyle/>
          <a:p>
            <a:fld id="{FBBA5020-2635-4012-BB7F-5E512F7A961D}" type="slidenum">
              <a:rPr lang="en-US" smtClean="0"/>
              <a:t>8</a:t>
            </a:fld>
            <a:endParaRPr lang="en-US"/>
          </a:p>
        </p:txBody>
      </p:sp>
    </p:spTree>
    <p:extLst>
      <p:ext uri="{BB962C8B-B14F-4D97-AF65-F5344CB8AC3E}">
        <p14:creationId xmlns:p14="http://schemas.microsoft.com/office/powerpoint/2010/main" val="932251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https://www.fusionhealth.com.au/news/chinese-medicine/10-signs-you-need-take-care-your-joints-and-what-do-about-them</a:t>
            </a:r>
          </a:p>
          <a:p>
            <a:endParaRPr lang="en-AU" dirty="0"/>
          </a:p>
          <a:p>
            <a:r>
              <a:rPr lang="en-US" dirty="0"/>
              <a:t>How many of you have, or know someone that has, creaky, achy joints?  Or a twinge in the knee?  Maybe a sharp shooting pain from the shoulder to the elbow. No big deal, right?</a:t>
            </a:r>
          </a:p>
          <a:p>
            <a:endParaRPr lang="en-US" dirty="0"/>
          </a:p>
          <a:p>
            <a:r>
              <a:rPr lang="en-US" dirty="0"/>
              <a:t>Wrong. All too often, we assume joint pain is a normal part of aging and we just have to learn to live with. But nothing could be further from the truth.   It's a serious problem, because pain can affect every aspect of your life. </a:t>
            </a:r>
          </a:p>
          <a:p>
            <a:endParaRPr lang="en-US" dirty="0"/>
          </a:p>
          <a:p>
            <a:r>
              <a:rPr lang="en-US" dirty="0"/>
              <a:t>Pain is not only the experience of hurting; it affects how you handle your life, your work, your interactions with family and friends.  Chronic joint pain needs attention because it can impact so much of your life.</a:t>
            </a:r>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A5020-2635-4012-BB7F-5E512F7A9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936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EC3634-9D6B-4719-9AF1-A5A825AB58A3}"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3A57A-2E8D-4864-87F5-5DBD6FD37BF6}" type="slidenum">
              <a:rPr lang="en-US" smtClean="0"/>
              <a:t>‹#›</a:t>
            </a:fld>
            <a:endParaRPr lang="en-US"/>
          </a:p>
        </p:txBody>
      </p:sp>
    </p:spTree>
    <p:extLst>
      <p:ext uri="{BB962C8B-B14F-4D97-AF65-F5344CB8AC3E}">
        <p14:creationId xmlns:p14="http://schemas.microsoft.com/office/powerpoint/2010/main" val="365829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EF0FA5E-C1DC-4EFE-9F5B-E7C704CDFC6C}"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214B5-E3F2-40E1-84DB-F4809F3A7D69}" type="slidenum">
              <a:rPr lang="en-US" smtClean="0"/>
              <a:t>‹#›</a:t>
            </a:fld>
            <a:endParaRPr lang="en-US"/>
          </a:p>
        </p:txBody>
      </p:sp>
    </p:spTree>
    <p:extLst>
      <p:ext uri="{BB962C8B-B14F-4D97-AF65-F5344CB8AC3E}">
        <p14:creationId xmlns:p14="http://schemas.microsoft.com/office/powerpoint/2010/main" val="4064797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DEF0FA5E-C1DC-4EFE-9F5B-E7C704CDFC6C}"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214B5-E3F2-40E1-84DB-F4809F3A7D69}" type="slidenum">
              <a:rPr lang="en-US" smtClean="0"/>
              <a:t>‹#›</a:t>
            </a:fld>
            <a:endParaRPr lang="en-US"/>
          </a:p>
        </p:txBody>
      </p:sp>
    </p:spTree>
    <p:extLst>
      <p:ext uri="{BB962C8B-B14F-4D97-AF65-F5344CB8AC3E}">
        <p14:creationId xmlns:p14="http://schemas.microsoft.com/office/powerpoint/2010/main" val="1235929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DEF0FA5E-C1DC-4EFE-9F5B-E7C704CDFC6C}" type="datetimeFigureOut">
              <a:rPr lang="en-US" smtClean="0"/>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214B5-E3F2-40E1-84DB-F4809F3A7D69}" type="slidenum">
              <a:rPr lang="en-US" smtClean="0"/>
              <a:t>‹#›</a:t>
            </a:fld>
            <a:endParaRPr lang="en-US"/>
          </a:p>
        </p:txBody>
      </p:sp>
    </p:spTree>
    <p:extLst>
      <p:ext uri="{BB962C8B-B14F-4D97-AF65-F5344CB8AC3E}">
        <p14:creationId xmlns:p14="http://schemas.microsoft.com/office/powerpoint/2010/main" val="630848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C3634-9D6B-4719-9AF1-A5A825AB58A3}"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3A57A-2E8D-4864-87F5-5DBD6FD37BF6}" type="slidenum">
              <a:rPr lang="en-US" smtClean="0"/>
              <a:t>‹#›</a:t>
            </a:fld>
            <a:endParaRPr lang="en-US"/>
          </a:p>
        </p:txBody>
      </p:sp>
    </p:spTree>
    <p:extLst>
      <p:ext uri="{BB962C8B-B14F-4D97-AF65-F5344CB8AC3E}">
        <p14:creationId xmlns:p14="http://schemas.microsoft.com/office/powerpoint/2010/main" val="531257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C3634-9D6B-4719-9AF1-A5A825AB58A3}"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3A57A-2E8D-4864-87F5-5DBD6FD37BF6}" type="slidenum">
              <a:rPr lang="en-US" smtClean="0"/>
              <a:t>‹#›</a:t>
            </a:fld>
            <a:endParaRPr lang="en-US"/>
          </a:p>
        </p:txBody>
      </p:sp>
    </p:spTree>
    <p:extLst>
      <p:ext uri="{BB962C8B-B14F-4D97-AF65-F5344CB8AC3E}">
        <p14:creationId xmlns:p14="http://schemas.microsoft.com/office/powerpoint/2010/main" val="377746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0DDD-C554-DA42-AE7D-4F76C99A7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2CB2E-2216-AA41-8848-4DEAF015B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98D792-22EE-3B48-ABE2-9EBB82CA702E}"/>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5" name="Footer Placeholder 4">
            <a:extLst>
              <a:ext uri="{FF2B5EF4-FFF2-40B4-BE49-F238E27FC236}">
                <a16:creationId xmlns:a16="http://schemas.microsoft.com/office/drawing/2014/main" id="{C05582E1-0D48-E74E-975F-2C6C3462B0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C7507-6730-004E-9050-2294E738D6A6}"/>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3207333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4C910-3555-7346-95E8-7A2554652F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F24DAC-BFDC-FF46-82C4-1C36D1CDB5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1F4E7-4E85-4A4C-8C60-76A0E261661F}"/>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5" name="Footer Placeholder 4">
            <a:extLst>
              <a:ext uri="{FF2B5EF4-FFF2-40B4-BE49-F238E27FC236}">
                <a16:creationId xmlns:a16="http://schemas.microsoft.com/office/drawing/2014/main" id="{6B54D778-BB8A-1C4F-B92F-B59A557296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E56C10-6268-8543-A836-DB1A19FDBC23}"/>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2732641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7D37-4EC5-AF42-B56E-E6D562782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5C76BC-8C83-2E40-AB8B-53759B664F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BCBC50-1E4D-ED4E-94FD-A16B73A8A8D1}"/>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5" name="Footer Placeholder 4">
            <a:extLst>
              <a:ext uri="{FF2B5EF4-FFF2-40B4-BE49-F238E27FC236}">
                <a16:creationId xmlns:a16="http://schemas.microsoft.com/office/drawing/2014/main" id="{24E810B5-4F48-BD40-912C-0EC40CAF0E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CFDEF0-3D93-DD4A-A8D4-95B3D666BB0C}"/>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3223531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DDF4-6B4A-5248-B795-3514871B81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F733EE-08D8-5446-B770-9C3BB6BD4B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F5A767-9C76-1143-AF6B-2C5775AD1B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10A717-CB62-5B46-83EE-6233549D19D1}"/>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6" name="Footer Placeholder 5">
            <a:extLst>
              <a:ext uri="{FF2B5EF4-FFF2-40B4-BE49-F238E27FC236}">
                <a16:creationId xmlns:a16="http://schemas.microsoft.com/office/drawing/2014/main" id="{7D390700-E934-DB4A-B6F3-55336FF82A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AD7F12-C773-1A49-B2A4-C190C258657B}"/>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388562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BF1A-590F-2742-8606-FA36D15BAA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C99D5E-3626-C142-8799-CE91091192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EB1D8A-3EC4-4244-8D25-AC236F83AA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9151BA-0377-2144-B7B7-F416B232E8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91E961-49D0-5743-B800-B89F49436A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4BA1BA-3C00-514D-9599-AB93EAB0DE33}"/>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8" name="Footer Placeholder 7">
            <a:extLst>
              <a:ext uri="{FF2B5EF4-FFF2-40B4-BE49-F238E27FC236}">
                <a16:creationId xmlns:a16="http://schemas.microsoft.com/office/drawing/2014/main" id="{78DC9C6A-893B-404D-95FB-DA041114DD1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65339E3-CB26-DA42-B04B-CB7EC1CF9128}"/>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10098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C3634-9D6B-4719-9AF1-A5A825AB58A3}"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3A57A-2E8D-4864-87F5-5DBD6FD37BF6}" type="slidenum">
              <a:rPr lang="en-US" smtClean="0"/>
              <a:t>‹#›</a:t>
            </a:fld>
            <a:endParaRPr lang="en-US"/>
          </a:p>
        </p:txBody>
      </p:sp>
    </p:spTree>
    <p:extLst>
      <p:ext uri="{BB962C8B-B14F-4D97-AF65-F5344CB8AC3E}">
        <p14:creationId xmlns:p14="http://schemas.microsoft.com/office/powerpoint/2010/main" val="354757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0037-CC47-BF4F-B655-97CDB8C03A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D152D0-0EC2-C84B-AE71-D81FB83D8386}"/>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4" name="Footer Placeholder 3">
            <a:extLst>
              <a:ext uri="{FF2B5EF4-FFF2-40B4-BE49-F238E27FC236}">
                <a16:creationId xmlns:a16="http://schemas.microsoft.com/office/drawing/2014/main" id="{816E4994-C038-0146-8DA2-01D4A84EF6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5A6A4E-73BA-904C-8BD1-F09C6876611B}"/>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2799026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1B0545-B879-364B-9B46-7066D90A13A4}"/>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3" name="Footer Placeholder 2">
            <a:extLst>
              <a:ext uri="{FF2B5EF4-FFF2-40B4-BE49-F238E27FC236}">
                <a16:creationId xmlns:a16="http://schemas.microsoft.com/office/drawing/2014/main" id="{1887C904-8545-6F46-8404-2D5C20646E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3C9AFB3-F951-DD4A-B051-097D97E0C36B}"/>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3813910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BFB62-E863-D542-9D0E-6D8CD3B12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7D20D-96D8-2246-9EA4-205D2194DC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67819-AD47-184A-B869-E5A6ADCE2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CFCF01-EE6B-7E46-A002-BFCD48D2B906}"/>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6" name="Footer Placeholder 5">
            <a:extLst>
              <a:ext uri="{FF2B5EF4-FFF2-40B4-BE49-F238E27FC236}">
                <a16:creationId xmlns:a16="http://schemas.microsoft.com/office/drawing/2014/main" id="{58CB8D9F-0AE1-9344-B4EC-D0DA4F5F8E8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643326-840F-034C-91C3-9C788EB7B061}"/>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928572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BC99-41B5-4144-B932-8D4D0AFD63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DA1111-B235-DE47-83F7-77D00044D6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F1B9A4-D5B6-E443-8840-0FF56BD3B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37221D-7F50-0347-B1C9-676B3BDA9838}"/>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6" name="Footer Placeholder 5">
            <a:extLst>
              <a:ext uri="{FF2B5EF4-FFF2-40B4-BE49-F238E27FC236}">
                <a16:creationId xmlns:a16="http://schemas.microsoft.com/office/drawing/2014/main" id="{7128325B-0786-F64A-9211-E7DECFE59E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778907-9357-B44E-AEAF-BD650289BC28}"/>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724922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2D30D-E895-484D-89DE-671303843A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7C1D86-AB50-5848-88EC-B27664BF40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8DD21-B0DE-DA46-8474-A169D609EA6F}"/>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5" name="Footer Placeholder 4">
            <a:extLst>
              <a:ext uri="{FF2B5EF4-FFF2-40B4-BE49-F238E27FC236}">
                <a16:creationId xmlns:a16="http://schemas.microsoft.com/office/drawing/2014/main" id="{F968A195-5356-B34C-B884-C849788E6F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37C311-6860-1649-BDE9-FFFA82D7F5DB}"/>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1077009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3A3C3-FFD2-AE41-B47F-3730273618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35A2FA-DFD9-4542-B510-ACC44C2814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5AF61-87A5-EB47-ABA1-42852A04D0A0}"/>
              </a:ext>
            </a:extLst>
          </p:cNvPr>
          <p:cNvSpPr>
            <a:spLocks noGrp="1"/>
          </p:cNvSpPr>
          <p:nvPr>
            <p:ph type="dt" sz="half" idx="10"/>
          </p:nvPr>
        </p:nvSpPr>
        <p:spPr/>
        <p:txBody>
          <a:bodyPr/>
          <a:lstStyle/>
          <a:p>
            <a:fld id="{043ED9FC-D661-4746-B528-385F7BB1368A}" type="datetimeFigureOut">
              <a:rPr lang="en-US" smtClean="0"/>
              <a:t>5/2/2019</a:t>
            </a:fld>
            <a:endParaRPr lang="en-US" dirty="0"/>
          </a:p>
        </p:txBody>
      </p:sp>
      <p:sp>
        <p:nvSpPr>
          <p:cNvPr id="5" name="Footer Placeholder 4">
            <a:extLst>
              <a:ext uri="{FF2B5EF4-FFF2-40B4-BE49-F238E27FC236}">
                <a16:creationId xmlns:a16="http://schemas.microsoft.com/office/drawing/2014/main" id="{24DF27FE-8279-AC43-95F4-5C01A11F52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1DA5A0-7186-284B-AD90-88A7918D61EF}"/>
              </a:ext>
            </a:extLst>
          </p:cNvPr>
          <p:cNvSpPr>
            <a:spLocks noGrp="1"/>
          </p:cNvSpPr>
          <p:nvPr>
            <p:ph type="sldNum" sz="quarter" idx="12"/>
          </p:nvPr>
        </p:nvSpPr>
        <p:spPr/>
        <p:txBody>
          <a:bodyPr/>
          <a:lstStyle/>
          <a:p>
            <a:fld id="{0F4900AC-5FB4-C548-BFBB-A9796F96ADF8}" type="slidenum">
              <a:rPr lang="en-US" smtClean="0"/>
              <a:t>‹#›</a:t>
            </a:fld>
            <a:endParaRPr lang="en-US" dirty="0"/>
          </a:p>
        </p:txBody>
      </p:sp>
    </p:spTree>
    <p:extLst>
      <p:ext uri="{BB962C8B-B14F-4D97-AF65-F5344CB8AC3E}">
        <p14:creationId xmlns:p14="http://schemas.microsoft.com/office/powerpoint/2010/main" val="3400155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3554422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1623178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4040018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2612537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EC3634-9D6B-4719-9AF1-A5A825AB58A3}" type="datetimeFigureOut">
              <a:rPr lang="en-US" smtClean="0"/>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3A57A-2E8D-4864-87F5-5DBD6FD37BF6}" type="slidenum">
              <a:rPr lang="en-US" smtClean="0"/>
              <a:t>‹#›</a:t>
            </a:fld>
            <a:endParaRPr lang="en-US"/>
          </a:p>
        </p:txBody>
      </p:sp>
    </p:spTree>
    <p:extLst>
      <p:ext uri="{BB962C8B-B14F-4D97-AF65-F5344CB8AC3E}">
        <p14:creationId xmlns:p14="http://schemas.microsoft.com/office/powerpoint/2010/main" val="1040993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2393961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1756845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791483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3472906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1911170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942756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C64D48-5DFC-4DF2-BA1D-4B395D346F39}" type="datetimeFigureOut">
              <a:rPr lang="en-US" smtClean="0"/>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670616-45C7-4F4C-B431-5DDDC1D031ED}" type="slidenum">
              <a:rPr lang="en-US" smtClean="0"/>
              <a:t>‹#›</a:t>
            </a:fld>
            <a:endParaRPr lang="en-US" dirty="0"/>
          </a:p>
        </p:txBody>
      </p:sp>
    </p:spTree>
    <p:extLst>
      <p:ext uri="{BB962C8B-B14F-4D97-AF65-F5344CB8AC3E}">
        <p14:creationId xmlns:p14="http://schemas.microsoft.com/office/powerpoint/2010/main" val="116981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FF4ECAA-B5AC-4364-9F58-428A3EE77151}"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39943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EC3634-9D6B-4719-9AF1-A5A825AB58A3}"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3A57A-2E8D-4864-87F5-5DBD6FD37BF6}" type="slidenum">
              <a:rPr lang="en-US" smtClean="0"/>
              <a:t>‹#›</a:t>
            </a:fld>
            <a:endParaRPr lang="en-US"/>
          </a:p>
        </p:txBody>
      </p:sp>
    </p:spTree>
    <p:extLst>
      <p:ext uri="{BB962C8B-B14F-4D97-AF65-F5344CB8AC3E}">
        <p14:creationId xmlns:p14="http://schemas.microsoft.com/office/powerpoint/2010/main" val="2581501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F0FA5E-C1DC-4EFE-9F5B-E7C704CDFC6C}" type="datetimeFigureOut">
              <a:rPr lang="en-US" smtClean="0"/>
              <a:t>5/2/2019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214B5-E3F2-40E1-84DB-F4809F3A7D69}" type="slidenum">
              <a:rPr lang="en-US" smtClean="0"/>
              <a:t>‹#›</a:t>
            </a:fld>
            <a:endParaRPr lang="en-US"/>
          </a:p>
        </p:txBody>
      </p:sp>
    </p:spTree>
    <p:extLst>
      <p:ext uri="{BB962C8B-B14F-4D97-AF65-F5344CB8AC3E}">
        <p14:creationId xmlns:p14="http://schemas.microsoft.com/office/powerpoint/2010/main" val="154773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EC3634-9D6B-4719-9AF1-A5A825AB58A3}" type="datetimeFigureOut">
              <a:rPr lang="en-US" smtClean="0"/>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3A57A-2E8D-4864-87F5-5DBD6FD37BF6}" type="slidenum">
              <a:rPr lang="en-US" smtClean="0"/>
              <a:t>‹#›</a:t>
            </a:fld>
            <a:endParaRPr lang="en-US"/>
          </a:p>
        </p:txBody>
      </p:sp>
    </p:spTree>
    <p:extLst>
      <p:ext uri="{BB962C8B-B14F-4D97-AF65-F5344CB8AC3E}">
        <p14:creationId xmlns:p14="http://schemas.microsoft.com/office/powerpoint/2010/main" val="66337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C3634-9D6B-4719-9AF1-A5A825AB58A3}" type="datetimeFigureOut">
              <a:rPr lang="en-US" smtClean="0"/>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3A57A-2E8D-4864-87F5-5DBD6FD37BF6}" type="slidenum">
              <a:rPr lang="en-US" smtClean="0"/>
              <a:t>‹#›</a:t>
            </a:fld>
            <a:endParaRPr lang="en-US"/>
          </a:p>
        </p:txBody>
      </p:sp>
    </p:spTree>
    <p:extLst>
      <p:ext uri="{BB962C8B-B14F-4D97-AF65-F5344CB8AC3E}">
        <p14:creationId xmlns:p14="http://schemas.microsoft.com/office/powerpoint/2010/main" val="73717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EC3634-9D6B-4719-9AF1-A5A825AB58A3}" type="datetimeFigureOut">
              <a:rPr lang="en-US" smtClean="0"/>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3A57A-2E8D-4864-87F5-5DBD6FD37BF6}" type="slidenum">
              <a:rPr lang="en-US" smtClean="0"/>
              <a:t>‹#›</a:t>
            </a:fld>
            <a:endParaRPr lang="en-US"/>
          </a:p>
        </p:txBody>
      </p:sp>
    </p:spTree>
    <p:extLst>
      <p:ext uri="{BB962C8B-B14F-4D97-AF65-F5344CB8AC3E}">
        <p14:creationId xmlns:p14="http://schemas.microsoft.com/office/powerpoint/2010/main" val="3168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DEF0FA5E-C1DC-4EFE-9F5B-E7C704CDFC6C}" type="datetimeFigureOut">
              <a:rPr lang="en-US" smtClean="0"/>
              <a:t>5/2/2019</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9D2214B5-E3F2-40E1-84DB-F4809F3A7D69}" type="slidenum">
              <a:rPr lang="en-US" smtClean="0"/>
              <a:t>‹#›</a:t>
            </a:fld>
            <a:endParaRPr lang="en-US"/>
          </a:p>
        </p:txBody>
      </p:sp>
    </p:spTree>
    <p:extLst>
      <p:ext uri="{BB962C8B-B14F-4D97-AF65-F5344CB8AC3E}">
        <p14:creationId xmlns:p14="http://schemas.microsoft.com/office/powerpoint/2010/main" val="130465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DEF0FA5E-C1DC-4EFE-9F5B-E7C704CDFC6C}" type="datetimeFigureOut">
              <a:rPr lang="en-US" smtClean="0"/>
              <a:t>5/2/2019</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9D2214B5-E3F2-40E1-84DB-F4809F3A7D69}" type="slidenum">
              <a:rPr lang="en-US" smtClean="0"/>
              <a:t>‹#›</a:t>
            </a:fld>
            <a:endParaRPr lang="en-US"/>
          </a:p>
        </p:txBody>
      </p:sp>
    </p:spTree>
    <p:extLst>
      <p:ext uri="{BB962C8B-B14F-4D97-AF65-F5344CB8AC3E}">
        <p14:creationId xmlns:p14="http://schemas.microsoft.com/office/powerpoint/2010/main" val="3096603475"/>
      </p:ext>
    </p:extLst>
  </p:cSld>
  <p:clrMap bg1="dk1" tx1="lt1" bg2="dk2" tx2="lt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 id="2147484604" r:id="rId12"/>
    <p:sldLayoutId id="2147484605" r:id="rId13"/>
    <p:sldLayoutId id="2147484606"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C5C56F-FB8B-9A46-BC1D-F69873564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B2C76F-378D-2E4E-BFBE-0B3E09BD4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31429-B5AE-1F4B-BE80-F10AD840F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ED9FC-D661-4746-B528-385F7BB1368A}" type="datetimeFigureOut">
              <a:rPr lang="en-US" smtClean="0"/>
              <a:t>5/2/2019</a:t>
            </a:fld>
            <a:endParaRPr lang="en-US" dirty="0"/>
          </a:p>
        </p:txBody>
      </p:sp>
      <p:sp>
        <p:nvSpPr>
          <p:cNvPr id="5" name="Footer Placeholder 4">
            <a:extLst>
              <a:ext uri="{FF2B5EF4-FFF2-40B4-BE49-F238E27FC236}">
                <a16:creationId xmlns:a16="http://schemas.microsoft.com/office/drawing/2014/main" id="{95C4F22C-B301-5A47-A636-CAA9BEE7E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C3D147-7BB8-C14D-A0B2-B3D34BF78B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900AC-5FB4-C548-BFBB-A9796F96ADF8}" type="slidenum">
              <a:rPr lang="en-US" smtClean="0"/>
              <a:t>‹#›</a:t>
            </a:fld>
            <a:endParaRPr lang="en-US" dirty="0"/>
          </a:p>
        </p:txBody>
      </p:sp>
    </p:spTree>
    <p:extLst>
      <p:ext uri="{BB962C8B-B14F-4D97-AF65-F5344CB8AC3E}">
        <p14:creationId xmlns:p14="http://schemas.microsoft.com/office/powerpoint/2010/main" val="212903942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C64D48-5DFC-4DF2-BA1D-4B395D346F39}" type="datetimeFigureOut">
              <a:rPr lang="en-US" smtClean="0"/>
              <a:t>5/2/2019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70616-45C7-4F4C-B431-5DDDC1D031ED}" type="slidenum">
              <a:rPr lang="en-US" smtClean="0"/>
              <a:t>‹#›</a:t>
            </a:fld>
            <a:endParaRPr lang="en-US" dirty="0"/>
          </a:p>
        </p:txBody>
      </p:sp>
    </p:spTree>
    <p:extLst>
      <p:ext uri="{BB962C8B-B14F-4D97-AF65-F5344CB8AC3E}">
        <p14:creationId xmlns:p14="http://schemas.microsoft.com/office/powerpoint/2010/main" val="3028461361"/>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unfranchise.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alphaModFix amt="30000"/>
            <a:extLst>
              <a:ext uri="{28A0092B-C50C-407E-A947-70E740481C1C}">
                <a14:useLocalDpi xmlns:a14="http://schemas.microsoft.com/office/drawing/2010/main" val="0"/>
              </a:ext>
            </a:extLst>
          </a:blip>
          <a:srcRect r="210"/>
          <a:stretch/>
        </p:blipFill>
        <p:spPr>
          <a:xfrm>
            <a:off x="3612" y="10"/>
            <a:ext cx="6090800" cy="6857990"/>
          </a:xfrm>
          <a:prstGeom prst="rect">
            <a:avLst/>
          </a:prstGeom>
        </p:spPr>
      </p:pic>
      <p:pic>
        <p:nvPicPr>
          <p:cNvPr id="7" name="Picture 6">
            <a:extLst>
              <a:ext uri="{FF2B5EF4-FFF2-40B4-BE49-F238E27FC236}">
                <a16:creationId xmlns:a16="http://schemas.microsoft.com/office/drawing/2014/main" id="{590F8A0B-3850-4B3D-BCE1-831090C9CD80}"/>
              </a:ext>
            </a:extLst>
          </p:cNvPr>
          <p:cNvPicPr>
            <a:picLocks noChangeAspect="1"/>
          </p:cNvPicPr>
          <p:nvPr/>
        </p:nvPicPr>
        <p:blipFill>
          <a:blip r:embed="rId5"/>
          <a:stretch>
            <a:fillRect/>
          </a:stretch>
        </p:blipFill>
        <p:spPr>
          <a:xfrm flipH="1">
            <a:off x="6102095" y="0"/>
            <a:ext cx="6089905" cy="6858000"/>
          </a:xfrm>
          <a:prstGeom prst="rect">
            <a:avLst/>
          </a:prstGeom>
        </p:spPr>
      </p:pic>
      <p:sp>
        <p:nvSpPr>
          <p:cNvPr id="2" name="Title 1"/>
          <p:cNvSpPr>
            <a:spLocks noGrp="1"/>
          </p:cNvSpPr>
          <p:nvPr>
            <p:ph type="ctrTitle"/>
          </p:nvPr>
        </p:nvSpPr>
        <p:spPr>
          <a:xfrm>
            <a:off x="2665412" y="5791200"/>
            <a:ext cx="6858000" cy="1367896"/>
          </a:xfrm>
        </p:spPr>
        <p:txBody>
          <a:bodyPr>
            <a:normAutofit/>
          </a:bodyPr>
          <a:lstStyle/>
          <a:p>
            <a:pPr algn="ctr"/>
            <a:r>
              <a:rPr lang="en-US" sz="2300" b="1" dirty="0"/>
              <a:t>Prime™ Joint by Isotonix®</a:t>
            </a:r>
            <a:r>
              <a:rPr lang="en-US" sz="2300" dirty="0"/>
              <a:t/>
            </a:r>
            <a:br>
              <a:rPr lang="en-US" sz="2300" dirty="0"/>
            </a:br>
            <a:r>
              <a:rPr lang="en-US" sz="2300" dirty="0"/>
              <a:t/>
            </a:r>
            <a:br>
              <a:rPr lang="en-US" sz="2300" dirty="0"/>
            </a:br>
            <a:r>
              <a:rPr lang="en-US" sz="2300" dirty="0"/>
              <a:t>					</a:t>
            </a:r>
          </a:p>
        </p:txBody>
      </p:sp>
      <p:pic>
        <p:nvPicPr>
          <p:cNvPr id="4" name="Picture 3">
            <a:extLst>
              <a:ext uri="{FF2B5EF4-FFF2-40B4-BE49-F238E27FC236}">
                <a16:creationId xmlns:a16="http://schemas.microsoft.com/office/drawing/2014/main" id="{39EE8E9C-0EAD-431D-979F-BC8FF0B37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0906" y="-10"/>
            <a:ext cx="6858000" cy="6858000"/>
          </a:xfrm>
          <a:prstGeom prst="rect">
            <a:avLst/>
          </a:prstGeom>
        </p:spPr>
      </p:pic>
    </p:spTree>
    <p:extLst>
      <p:ext uri="{BB962C8B-B14F-4D97-AF65-F5344CB8AC3E}">
        <p14:creationId xmlns:p14="http://schemas.microsoft.com/office/powerpoint/2010/main" val="836069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DCC7BA-3740-47E1-91B9-6269381397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Freeform: Shape 12">
            <a:extLst>
              <a:ext uri="{FF2B5EF4-FFF2-40B4-BE49-F238E27FC236}">
                <a16:creationId xmlns:a16="http://schemas.microsoft.com/office/drawing/2014/main" id="{84CEFA49-6B2F-4FE6-B6AF-31D49E68C2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0086" y="40084"/>
            <a:ext cx="6858002" cy="6777832"/>
          </a:xfrm>
          <a:custGeom>
            <a:avLst/>
            <a:gdLst>
              <a:gd name="connsiteX0" fmla="*/ 6858001 w 6858002"/>
              <a:gd name="connsiteY0" fmla="*/ 4666984 h 6777832"/>
              <a:gd name="connsiteX1" fmla="*/ 3829243 w 6858002"/>
              <a:gd name="connsiteY1" fmla="*/ 6654602 h 6777832"/>
              <a:gd name="connsiteX2" fmla="*/ 3827370 w 6858002"/>
              <a:gd name="connsiteY2" fmla="*/ 6656146 h 6777832"/>
              <a:gd name="connsiteX3" fmla="*/ 3824584 w 6858002"/>
              <a:gd name="connsiteY3" fmla="*/ 6657658 h 6777832"/>
              <a:gd name="connsiteX4" fmla="*/ 3798694 w 6858002"/>
              <a:gd name="connsiteY4" fmla="*/ 6674649 h 6777832"/>
              <a:gd name="connsiteX5" fmla="*/ 3785012 w 6858002"/>
              <a:gd name="connsiteY5" fmla="*/ 6679138 h 6777832"/>
              <a:gd name="connsiteX6" fmla="*/ 3706340 w 6858002"/>
              <a:gd name="connsiteY6" fmla="*/ 6721839 h 6777832"/>
              <a:gd name="connsiteX7" fmla="*/ 3428999 w 6858002"/>
              <a:gd name="connsiteY7" fmla="*/ 6777832 h 6777832"/>
              <a:gd name="connsiteX8" fmla="*/ 3151659 w 6858002"/>
              <a:gd name="connsiteY8" fmla="*/ 6721839 h 6777832"/>
              <a:gd name="connsiteX9" fmla="*/ 3072997 w 6858002"/>
              <a:gd name="connsiteY9" fmla="*/ 6679143 h 6777832"/>
              <a:gd name="connsiteX10" fmla="*/ 3059299 w 6858002"/>
              <a:gd name="connsiteY10" fmla="*/ 6674649 h 6777832"/>
              <a:gd name="connsiteX11" fmla="*/ 3033384 w 6858002"/>
              <a:gd name="connsiteY11" fmla="*/ 6657642 h 6777832"/>
              <a:gd name="connsiteX12" fmla="*/ 3030628 w 6858002"/>
              <a:gd name="connsiteY12" fmla="*/ 6656146 h 6777832"/>
              <a:gd name="connsiteX13" fmla="*/ 3028776 w 6858002"/>
              <a:gd name="connsiteY13" fmla="*/ 6654618 h 6777832"/>
              <a:gd name="connsiteX14" fmla="*/ 1 w 6858002"/>
              <a:gd name="connsiteY14" fmla="*/ 4666984 h 6777832"/>
              <a:gd name="connsiteX15" fmla="*/ 6858002 w 6858002"/>
              <a:gd name="connsiteY15" fmla="*/ 0 h 6777832"/>
              <a:gd name="connsiteX16" fmla="*/ 6858002 w 6858002"/>
              <a:gd name="connsiteY16" fmla="*/ 1570616 h 6777832"/>
              <a:gd name="connsiteX17" fmla="*/ 6858001 w 6858002"/>
              <a:gd name="connsiteY17" fmla="*/ 1570616 h 6777832"/>
              <a:gd name="connsiteX18" fmla="*/ 6858001 w 6858002"/>
              <a:gd name="connsiteY18" fmla="*/ 4666983 h 6777832"/>
              <a:gd name="connsiteX19" fmla="*/ 0 w 6858002"/>
              <a:gd name="connsiteY19" fmla="*/ 4666983 h 6777832"/>
              <a:gd name="connsiteX20" fmla="*/ 0 w 6858002"/>
              <a:gd name="connsiteY20" fmla="*/ 595217 h 6777832"/>
              <a:gd name="connsiteX21" fmla="*/ 1 w 6858002"/>
              <a:gd name="connsiteY21" fmla="*/ 595217 h 6777832"/>
              <a:gd name="connsiteX22" fmla="*/ 1 w 6858002"/>
              <a:gd name="connsiteY22" fmla="*/ 0 h 67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002" h="6777832">
                <a:moveTo>
                  <a:pt x="6858001" y="4666984"/>
                </a:moveTo>
                <a:lnTo>
                  <a:pt x="3829243" y="6654602"/>
                </a:lnTo>
                <a:lnTo>
                  <a:pt x="3827370" y="6656146"/>
                </a:lnTo>
                <a:lnTo>
                  <a:pt x="3824584" y="6657658"/>
                </a:lnTo>
                <a:lnTo>
                  <a:pt x="3798694" y="6674649"/>
                </a:lnTo>
                <a:lnTo>
                  <a:pt x="3785012" y="6679138"/>
                </a:lnTo>
                <a:lnTo>
                  <a:pt x="3706340" y="6721839"/>
                </a:lnTo>
                <a:cubicBezTo>
                  <a:pt x="3621097" y="6757894"/>
                  <a:pt x="3527376" y="6777832"/>
                  <a:pt x="3428999" y="6777832"/>
                </a:cubicBezTo>
                <a:cubicBezTo>
                  <a:pt x="3330622" y="6777832"/>
                  <a:pt x="3236902" y="6757894"/>
                  <a:pt x="3151659" y="6721839"/>
                </a:cubicBezTo>
                <a:lnTo>
                  <a:pt x="3072997" y="6679143"/>
                </a:lnTo>
                <a:lnTo>
                  <a:pt x="3059299" y="6674649"/>
                </a:lnTo>
                <a:lnTo>
                  <a:pt x="3033384" y="6657642"/>
                </a:lnTo>
                <a:lnTo>
                  <a:pt x="3030628" y="6656146"/>
                </a:lnTo>
                <a:lnTo>
                  <a:pt x="3028776" y="6654618"/>
                </a:lnTo>
                <a:lnTo>
                  <a:pt x="1" y="4666984"/>
                </a:lnTo>
                <a:close/>
                <a:moveTo>
                  <a:pt x="6858002" y="0"/>
                </a:moveTo>
                <a:lnTo>
                  <a:pt x="6858002" y="1570616"/>
                </a:lnTo>
                <a:lnTo>
                  <a:pt x="6858001" y="1570616"/>
                </a:lnTo>
                <a:lnTo>
                  <a:pt x="6858001" y="4666983"/>
                </a:lnTo>
                <a:lnTo>
                  <a:pt x="0" y="4666983"/>
                </a:lnTo>
                <a:lnTo>
                  <a:pt x="0" y="595217"/>
                </a:lnTo>
                <a:lnTo>
                  <a:pt x="1" y="595217"/>
                </a:lnTo>
                <a:lnTo>
                  <a:pt x="1"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5" name="Title 4"/>
          <p:cNvSpPr>
            <a:spLocks noGrp="1"/>
          </p:cNvSpPr>
          <p:nvPr>
            <p:ph type="ctrTitle"/>
          </p:nvPr>
        </p:nvSpPr>
        <p:spPr>
          <a:xfrm>
            <a:off x="451514" y="947607"/>
            <a:ext cx="4389427" cy="4962786"/>
          </a:xfrm>
        </p:spPr>
        <p:txBody>
          <a:bodyPr vert="horz" lIns="91440" tIns="45720" rIns="91440" bIns="45720" rtlCol="0" anchor="ctr">
            <a:normAutofit/>
          </a:bodyPr>
          <a:lstStyle/>
          <a:p>
            <a:r>
              <a:rPr lang="en-US" b="1" dirty="0"/>
              <a:t>Factors that Aid in decreased bone and joint health</a:t>
            </a:r>
          </a:p>
        </p:txBody>
      </p:sp>
      <p:sp>
        <p:nvSpPr>
          <p:cNvPr id="6" name="Subtitle 5"/>
          <p:cNvSpPr>
            <a:spLocks noGrp="1"/>
          </p:cNvSpPr>
          <p:nvPr>
            <p:ph type="subTitle" idx="1"/>
          </p:nvPr>
        </p:nvSpPr>
        <p:spPr>
          <a:xfrm>
            <a:off x="7229345" y="947607"/>
            <a:ext cx="4152655" cy="4962785"/>
          </a:xfrm>
          <a:effectLst/>
        </p:spPr>
        <p:txBody>
          <a:bodyPr vert="horz" lIns="91440" tIns="45720" rIns="91440" bIns="45720" rtlCol="0" anchor="ctr">
            <a:normAutofit/>
          </a:bodyPr>
          <a:lstStyle/>
          <a:p>
            <a:pPr marL="571500" indent="-228600">
              <a:buFont typeface="Arial" panose="020B0604020202020204" pitchFamily="34" charset="0"/>
              <a:buChar char="•"/>
            </a:pPr>
            <a:r>
              <a:rPr lang="en-US" sz="2800" dirty="0"/>
              <a:t>Increased Age </a:t>
            </a:r>
          </a:p>
          <a:p>
            <a:pPr marL="571500" indent="-228600">
              <a:buFont typeface="Arial" panose="020B0604020202020204" pitchFamily="34" charset="0"/>
              <a:buChar char="•"/>
            </a:pPr>
            <a:r>
              <a:rPr lang="en-US" sz="2800" dirty="0"/>
              <a:t>Excessive Weight </a:t>
            </a:r>
          </a:p>
          <a:p>
            <a:pPr marL="571500" indent="-228600">
              <a:buFont typeface="Arial" panose="020B0604020202020204" pitchFamily="34" charset="0"/>
              <a:buChar char="•"/>
            </a:pPr>
            <a:r>
              <a:rPr lang="en-US" sz="2800" dirty="0"/>
              <a:t>Genetics </a:t>
            </a:r>
          </a:p>
          <a:p>
            <a:pPr marL="571500" indent="-228600">
              <a:buFont typeface="Arial" panose="020B0604020202020204" pitchFamily="34" charset="0"/>
              <a:buChar char="•"/>
            </a:pPr>
            <a:r>
              <a:rPr lang="en-US" sz="2800" dirty="0"/>
              <a:t>Injury and overuse</a:t>
            </a:r>
          </a:p>
          <a:p>
            <a:pPr marL="571500" indent="-228600">
              <a:buFont typeface="Arial" panose="020B0604020202020204" pitchFamily="34" charset="0"/>
              <a:buChar char="•"/>
            </a:pPr>
            <a:r>
              <a:rPr lang="en-US" sz="2800" dirty="0"/>
              <a:t>Having A very physically demanding occupation</a:t>
            </a:r>
          </a:p>
        </p:txBody>
      </p:sp>
    </p:spTree>
    <p:extLst>
      <p:ext uri="{BB962C8B-B14F-4D97-AF65-F5344CB8AC3E}">
        <p14:creationId xmlns:p14="http://schemas.microsoft.com/office/powerpoint/2010/main" val="98726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5940F547-7206-4401-94FB-F8421915D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arthropod, invertebrate, animal&#10;&#10;Description generated with very high confidence">
            <a:extLst>
              <a:ext uri="{FF2B5EF4-FFF2-40B4-BE49-F238E27FC236}">
                <a16:creationId xmlns:a16="http://schemas.microsoft.com/office/drawing/2014/main" id="{369EB615-709D-4EE6-911B-1718F31A1443}"/>
              </a:ext>
            </a:extLst>
          </p:cNvPr>
          <p:cNvPicPr>
            <a:picLocks noChangeAspect="1"/>
          </p:cNvPicPr>
          <p:nvPr/>
        </p:nvPicPr>
        <p:blipFill rotWithShape="1">
          <a:blip r:embed="rId3">
            <a:alphaModFix amt="40000"/>
            <a:extLst/>
          </a:blip>
          <a:srcRect t="1739" b="10026"/>
          <a:stretch/>
        </p:blipFill>
        <p:spPr>
          <a:xfrm>
            <a:off x="20" y="10"/>
            <a:ext cx="12191980" cy="6857990"/>
          </a:xfrm>
          <a:prstGeom prst="rect">
            <a:avLst/>
          </a:prstGeom>
        </p:spPr>
      </p:pic>
      <p:sp>
        <p:nvSpPr>
          <p:cNvPr id="2" name="Title 1"/>
          <p:cNvSpPr>
            <a:spLocks noGrp="1"/>
          </p:cNvSpPr>
          <p:nvPr>
            <p:ph type="title"/>
          </p:nvPr>
        </p:nvSpPr>
        <p:spPr>
          <a:xfrm>
            <a:off x="810000" y="447188"/>
            <a:ext cx="10571998" cy="970450"/>
          </a:xfrm>
        </p:spPr>
        <p:txBody>
          <a:bodyPr>
            <a:normAutofit/>
          </a:bodyPr>
          <a:lstStyle/>
          <a:p>
            <a:pPr>
              <a:lnSpc>
                <a:spcPct val="90000"/>
              </a:lnSpc>
            </a:pPr>
            <a:r>
              <a:rPr lang="en-US" sz="3100" b="1"/>
              <a:t>Bone &amp; Joint Health: </a:t>
            </a:r>
            <a:br>
              <a:rPr lang="en-US" sz="3100" b="1"/>
            </a:br>
            <a:r>
              <a:rPr lang="en-US" sz="3100" b="1"/>
              <a:t>Common types of arthritis</a:t>
            </a:r>
            <a:endParaRPr lang="en-US" sz="3100" b="1" dirty="0"/>
          </a:p>
        </p:txBody>
      </p:sp>
      <p:sp>
        <p:nvSpPr>
          <p:cNvPr id="9" name="Content Placeholder 8"/>
          <p:cNvSpPr>
            <a:spLocks noGrp="1"/>
          </p:cNvSpPr>
          <p:nvPr>
            <p:ph idx="1"/>
          </p:nvPr>
        </p:nvSpPr>
        <p:spPr>
          <a:xfrm>
            <a:off x="818712" y="2688089"/>
            <a:ext cx="10554574" cy="3865111"/>
          </a:xfrm>
        </p:spPr>
        <p:txBody>
          <a:bodyPr>
            <a:noAutofit/>
          </a:bodyPr>
          <a:lstStyle/>
          <a:p>
            <a:pPr marL="0" indent="0">
              <a:lnSpc>
                <a:spcPct val="90000"/>
              </a:lnSpc>
              <a:buNone/>
            </a:pPr>
            <a:r>
              <a:rPr lang="en-US" sz="1600" dirty="0"/>
              <a:t>Rheumatoid arthritis</a:t>
            </a:r>
          </a:p>
          <a:p>
            <a:pPr>
              <a:lnSpc>
                <a:spcPct val="90000"/>
              </a:lnSpc>
            </a:pPr>
            <a:r>
              <a:rPr lang="en-US" sz="1600" dirty="0"/>
              <a:t>Rheumatoid arthritis (RA), a common inflammatory form of arthritis, is an autoimmune disease that causes pain and swelling of the joints. In an autoimmune disease, your immune system starts attacking your own healthy tissues. In RA, the immune system targets the lining of the joints, causing inflammation and joint damage.</a:t>
            </a:r>
          </a:p>
          <a:p>
            <a:pPr marL="0" indent="0">
              <a:lnSpc>
                <a:spcPct val="90000"/>
              </a:lnSpc>
              <a:buNone/>
            </a:pPr>
            <a:endParaRPr lang="en-US" sz="1600" dirty="0"/>
          </a:p>
          <a:p>
            <a:pPr marL="0" indent="0">
              <a:lnSpc>
                <a:spcPct val="90000"/>
              </a:lnSpc>
              <a:buNone/>
            </a:pPr>
            <a:r>
              <a:rPr lang="en-US" sz="1600" dirty="0"/>
              <a:t>Osteoarthritis</a:t>
            </a:r>
          </a:p>
          <a:p>
            <a:pPr>
              <a:lnSpc>
                <a:spcPct val="90000"/>
              </a:lnSpc>
            </a:pPr>
            <a:r>
              <a:rPr lang="en-US" sz="1600" dirty="0"/>
              <a:t>Osteoarthritis is the most common form of joint disease. It affects the whole joint including bone, cartilage, ligaments and muscles. Although often described as ‘wear and tear’, this is not an accurate description of osteoarthritis. Osteoarthritis is now thought to be the result of a joint working extra hard to repair itself.</a:t>
            </a:r>
          </a:p>
          <a:p>
            <a:pPr marL="0" indent="0">
              <a:lnSpc>
                <a:spcPct val="90000"/>
              </a:lnSpc>
              <a:buNone/>
            </a:pPr>
            <a:endParaRPr lang="en-US" sz="1600" dirty="0"/>
          </a:p>
          <a:p>
            <a:pPr marL="0" indent="0">
              <a:lnSpc>
                <a:spcPct val="90000"/>
              </a:lnSpc>
              <a:buNone/>
            </a:pPr>
            <a:r>
              <a:rPr lang="en-US" sz="1600" dirty="0"/>
              <a:t>Gout</a:t>
            </a:r>
          </a:p>
          <a:p>
            <a:pPr>
              <a:lnSpc>
                <a:spcPct val="90000"/>
              </a:lnSpc>
            </a:pPr>
            <a:r>
              <a:rPr lang="en-US" sz="1600" dirty="0"/>
              <a:t>Gout is a common and painful condition that affects the joints. Small crystals form in and around the joint, causing inflammation, pain and swelling. An attack of gout usually comes on very quickly, often overnight. The joint becomes very red, swollen and extremely painful. Gout normally affects one joint at a time, often the joint of the big toe.</a:t>
            </a:r>
          </a:p>
          <a:p>
            <a:pPr>
              <a:lnSpc>
                <a:spcPct val="90000"/>
              </a:lnSpc>
            </a:pPr>
            <a:endParaRPr lang="en-US" sz="1600" dirty="0"/>
          </a:p>
          <a:p>
            <a:pPr>
              <a:lnSpc>
                <a:spcPct val="90000"/>
              </a:lnSpc>
            </a:pPr>
            <a:endParaRPr lang="en-US" sz="1600" dirty="0">
              <a:latin typeface="Calisto MT" panose="02040603050505030304" pitchFamily="18" charset="0"/>
              <a:cs typeface="Courier New" panose="02070309020205020404" pitchFamily="49" charset="0"/>
            </a:endParaRPr>
          </a:p>
        </p:txBody>
      </p:sp>
    </p:spTree>
    <p:extLst>
      <p:ext uri="{BB962C8B-B14F-4D97-AF65-F5344CB8AC3E}">
        <p14:creationId xmlns:p14="http://schemas.microsoft.com/office/powerpoint/2010/main" val="242591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anim calcmode="lin" valueType="num">
                                      <p:cBhvr>
                                        <p:cTn id="2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1000"/>
                                        <p:tgtEl>
                                          <p:spTgt spid="9">
                                            <p:txEl>
                                              <p:pRg st="4" end="4"/>
                                            </p:txEl>
                                          </p:spTgt>
                                        </p:tgtEl>
                                      </p:cBhvr>
                                    </p:animEffect>
                                    <p:anim calcmode="lin" valueType="num">
                                      <p:cBhvr>
                                        <p:cTn id="2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1000"/>
                                        <p:tgtEl>
                                          <p:spTgt spid="9">
                                            <p:txEl>
                                              <p:pRg st="6" end="6"/>
                                            </p:txEl>
                                          </p:spTgt>
                                        </p:tgtEl>
                                      </p:cBhvr>
                                    </p:animEffect>
                                    <p:anim calcmode="lin" valueType="num">
                                      <p:cBhvr>
                                        <p:cTn id="32"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fade">
                                      <p:cBhvr>
                                        <p:cTn id="36" dur="1000"/>
                                        <p:tgtEl>
                                          <p:spTgt spid="9">
                                            <p:txEl>
                                              <p:pRg st="7" end="7"/>
                                            </p:txEl>
                                          </p:spTgt>
                                        </p:tgtEl>
                                      </p:cBhvr>
                                    </p:animEffect>
                                    <p:anim calcmode="lin" valueType="num">
                                      <p:cBhvr>
                                        <p:cTn id="37"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32012F0-A79F-4166-AAFD-796C07F494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86" y="-3175"/>
            <a:ext cx="12192000" cy="6229804"/>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FFFFFF"/>
          </a:solid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2" name="Picture 1" descr="A picture containing food, dish&#10;&#10;Description generated with very high confidence">
            <a:extLst>
              <a:ext uri="{FF2B5EF4-FFF2-40B4-BE49-F238E27FC236}">
                <a16:creationId xmlns:a16="http://schemas.microsoft.com/office/drawing/2014/main" id="{6E7DF652-878D-4E3A-BE38-EF0FF98BF98F}"/>
              </a:ext>
            </a:extLst>
          </p:cNvPr>
          <p:cNvPicPr>
            <a:picLocks noChangeAspect="1"/>
          </p:cNvPicPr>
          <p:nvPr/>
        </p:nvPicPr>
        <p:blipFill rotWithShape="1">
          <a:blip r:embed="rId3"/>
          <a:srcRect r="168" b="6635"/>
          <a:stretch/>
        </p:blipFill>
        <p:spPr>
          <a:xfrm>
            <a:off x="1984006" y="321733"/>
            <a:ext cx="8223988" cy="5230049"/>
          </a:xfrm>
          <a:prstGeom prst="rect">
            <a:avLst/>
          </a:prstGeom>
        </p:spPr>
      </p:pic>
      <p:sp>
        <p:nvSpPr>
          <p:cNvPr id="3" name="Rectangle 2">
            <a:extLst>
              <a:ext uri="{FF2B5EF4-FFF2-40B4-BE49-F238E27FC236}">
                <a16:creationId xmlns:a16="http://schemas.microsoft.com/office/drawing/2014/main" id="{26FDC374-E2FF-42E5-A784-0D9BC029587A}"/>
              </a:ext>
            </a:extLst>
          </p:cNvPr>
          <p:cNvSpPr/>
          <p:nvPr/>
        </p:nvSpPr>
        <p:spPr>
          <a:xfrm>
            <a:off x="-10886" y="6019800"/>
            <a:ext cx="12192000"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rPr>
              <a:t>IMPACT OF ARTHRITIS </a:t>
            </a:r>
          </a:p>
        </p:txBody>
      </p:sp>
    </p:spTree>
    <p:extLst>
      <p:ext uri="{BB962C8B-B14F-4D97-AF65-F5344CB8AC3E}">
        <p14:creationId xmlns:p14="http://schemas.microsoft.com/office/powerpoint/2010/main" val="34683735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1DFCBE5-52C1-48A9-89CF-E7D68CCA16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Freeform: Shape 21">
            <a:extLst>
              <a:ext uri="{FF2B5EF4-FFF2-40B4-BE49-F238E27FC236}">
                <a16:creationId xmlns:a16="http://schemas.microsoft.com/office/drawing/2014/main" id="{06AB74CA-E76D-4922-91FE-A4AAF0487C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custGeom>
            <a:avLst/>
            <a:gdLst>
              <a:gd name="connsiteX0" fmla="*/ 0 w 11707367"/>
              <a:gd name="connsiteY0" fmla="*/ 0 h 2572622"/>
              <a:gd name="connsiteX1" fmla="*/ 1888420 w 11707367"/>
              <a:gd name="connsiteY1" fmla="*/ 0 h 2572622"/>
              <a:gd name="connsiteX2" fmla="*/ 2198560 w 11707367"/>
              <a:gd name="connsiteY2" fmla="*/ 310139 h 2572622"/>
              <a:gd name="connsiteX3" fmla="*/ 2425431 w 11707367"/>
              <a:gd name="connsiteY3" fmla="*/ 310139 h 2572622"/>
              <a:gd name="connsiteX4" fmla="*/ 2735570 w 11707367"/>
              <a:gd name="connsiteY4" fmla="*/ 0 h 2572622"/>
              <a:gd name="connsiteX5" fmla="*/ 11707367 w 11707367"/>
              <a:gd name="connsiteY5" fmla="*/ 0 h 2572622"/>
              <a:gd name="connsiteX6" fmla="*/ 11707367 w 11707367"/>
              <a:gd name="connsiteY6" fmla="*/ 2572622 h 2572622"/>
              <a:gd name="connsiteX7" fmla="*/ 0 w 11707367"/>
              <a:gd name="connsiteY7" fmla="*/ 2572622 h 257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07367" h="2572622">
                <a:moveTo>
                  <a:pt x="0" y="0"/>
                </a:moveTo>
                <a:lnTo>
                  <a:pt x="1888420" y="0"/>
                </a:lnTo>
                <a:lnTo>
                  <a:pt x="2198560" y="310139"/>
                </a:lnTo>
                <a:cubicBezTo>
                  <a:pt x="2261209" y="372788"/>
                  <a:pt x="2362782" y="372788"/>
                  <a:pt x="2425431" y="310139"/>
                </a:cubicBezTo>
                <a:lnTo>
                  <a:pt x="2735570" y="0"/>
                </a:lnTo>
                <a:lnTo>
                  <a:pt x="11707367" y="0"/>
                </a:lnTo>
                <a:lnTo>
                  <a:pt x="11707367" y="2572622"/>
                </a:lnTo>
                <a:lnTo>
                  <a:pt x="0" y="2572622"/>
                </a:lnTo>
                <a:close/>
              </a:path>
            </a:pathLst>
          </a:custGeom>
          <a:solidFill>
            <a:srgbClr val="59595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704AA8-CCDD-4372-8870-986E44D27C49}"/>
              </a:ext>
            </a:extLst>
          </p:cNvPr>
          <p:cNvSpPr>
            <a:spLocks noGrp="1"/>
          </p:cNvSpPr>
          <p:nvPr>
            <p:ph type="title"/>
          </p:nvPr>
        </p:nvSpPr>
        <p:spPr>
          <a:xfrm>
            <a:off x="1063691" y="4049486"/>
            <a:ext cx="4825480" cy="1883228"/>
          </a:xfrm>
        </p:spPr>
        <p:txBody>
          <a:bodyPr anchor="ctr">
            <a:normAutofit/>
          </a:bodyPr>
          <a:lstStyle/>
          <a:p>
            <a:pPr>
              <a:lnSpc>
                <a:spcPct val="90000"/>
              </a:lnSpc>
            </a:pPr>
            <a:r>
              <a:rPr lang="en-US" sz="2500" dirty="0">
                <a:solidFill>
                  <a:srgbClr val="FFFFFF"/>
                </a:solidFill>
              </a:rPr>
              <a:t>Joint replacement surgery is a common treatment for people with osteoarthritis who do not respond to medicines. </a:t>
            </a:r>
            <a:endParaRPr lang="en-AU" sz="2500" dirty="0">
              <a:solidFill>
                <a:srgbClr val="FFFFFF"/>
              </a:solidFill>
            </a:endParaRPr>
          </a:p>
        </p:txBody>
      </p:sp>
      <p:pic>
        <p:nvPicPr>
          <p:cNvPr id="5" name="Picture 4">
            <a:extLst>
              <a:ext uri="{FF2B5EF4-FFF2-40B4-BE49-F238E27FC236}">
                <a16:creationId xmlns:a16="http://schemas.microsoft.com/office/drawing/2014/main" id="{3798E4F7-2B62-495C-952F-90A0A16BE630}"/>
              </a:ext>
            </a:extLst>
          </p:cNvPr>
          <p:cNvPicPr>
            <a:picLocks noChangeAspect="1"/>
          </p:cNvPicPr>
          <p:nvPr/>
        </p:nvPicPr>
        <p:blipFill rotWithShape="1">
          <a:blip r:embed="rId3"/>
          <a:srcRect r="2" b="2026"/>
          <a:stretch/>
        </p:blipFill>
        <p:spPr>
          <a:xfrm>
            <a:off x="1063691" y="490320"/>
            <a:ext cx="5196897" cy="2864085"/>
          </a:xfrm>
          <a:prstGeom prst="rect">
            <a:avLst/>
          </a:prstGeom>
        </p:spPr>
      </p:pic>
      <p:pic>
        <p:nvPicPr>
          <p:cNvPr id="4" name="Picture 3">
            <a:extLst>
              <a:ext uri="{FF2B5EF4-FFF2-40B4-BE49-F238E27FC236}">
                <a16:creationId xmlns:a16="http://schemas.microsoft.com/office/drawing/2014/main" id="{E5C97FCE-F4AE-4E2B-94E4-6A1E97D4D241}"/>
              </a:ext>
            </a:extLst>
          </p:cNvPr>
          <p:cNvPicPr>
            <a:picLocks noChangeAspect="1"/>
          </p:cNvPicPr>
          <p:nvPr/>
        </p:nvPicPr>
        <p:blipFill rotWithShape="1">
          <a:blip r:embed="rId4"/>
          <a:srcRect t="7354" r="2" b="3"/>
          <a:stretch/>
        </p:blipFill>
        <p:spPr>
          <a:xfrm>
            <a:off x="6582321" y="515741"/>
            <a:ext cx="5125047" cy="2813244"/>
          </a:xfrm>
          <a:prstGeom prst="rect">
            <a:avLst/>
          </a:prstGeom>
        </p:spPr>
      </p:pic>
      <p:sp>
        <p:nvSpPr>
          <p:cNvPr id="11" name="Content Placeholder 10">
            <a:extLst>
              <a:ext uri="{FF2B5EF4-FFF2-40B4-BE49-F238E27FC236}">
                <a16:creationId xmlns:a16="http://schemas.microsoft.com/office/drawing/2014/main" id="{B1DCDC43-F550-4762-90A0-D638D3444A9E}"/>
              </a:ext>
            </a:extLst>
          </p:cNvPr>
          <p:cNvSpPr>
            <a:spLocks noGrp="1"/>
          </p:cNvSpPr>
          <p:nvPr>
            <p:ph idx="1"/>
          </p:nvPr>
        </p:nvSpPr>
        <p:spPr>
          <a:xfrm>
            <a:off x="6338316" y="4049485"/>
            <a:ext cx="4846151" cy="1883229"/>
          </a:xfrm>
          <a:prstGeom prst="rect">
            <a:avLst/>
          </a:prstGeom>
        </p:spPr>
        <p:txBody>
          <a:bodyPr>
            <a:normAutofit/>
          </a:bodyPr>
          <a:lstStyle/>
          <a:p>
            <a:pPr marL="0" marR="0" lvl="0" indent="0" defTabSz="457200" rtl="0" eaLnBrk="1" fontAlgn="auto" latinLnBrk="0" hangingPunct="1">
              <a:spcBef>
                <a:spcPts val="0"/>
              </a:spcBef>
              <a:buClrTx/>
              <a:buSzTx/>
              <a:buFontTx/>
              <a:buNone/>
              <a:tabLst/>
              <a:defRPr/>
            </a:pPr>
            <a:r>
              <a:rPr kumimoji="0" lang="en-US" b="0" i="0" u="none" strike="noStrike" kern="1200" cap="none" spc="0" normalizeH="0" baseline="0" noProof="0" dirty="0">
                <a:ln>
                  <a:noFill/>
                </a:ln>
                <a:solidFill>
                  <a:srgbClr val="FFFFFF"/>
                </a:solidFill>
                <a:effectLst/>
                <a:uLnTx/>
                <a:uFillTx/>
                <a:latin typeface="Century Gothic" panose="020B0502020202020204"/>
                <a:ea typeface="+mn-ea"/>
                <a:cs typeface="+mn-cs"/>
              </a:rPr>
              <a:t>The rate of joint replacement</a:t>
            </a:r>
            <a:r>
              <a:rPr lang="en-US" dirty="0">
                <a:solidFill>
                  <a:srgbClr val="FFFFFF"/>
                </a:solidFill>
                <a:latin typeface="Century Gothic" panose="020B0502020202020204"/>
              </a:rPr>
              <a:t> </a:t>
            </a:r>
            <a:r>
              <a:rPr kumimoji="0" lang="en-US" b="0" i="0" u="none" strike="noStrike" kern="1200" cap="none" spc="0" normalizeH="0" baseline="0" noProof="0" dirty="0">
                <a:ln>
                  <a:noFill/>
                </a:ln>
                <a:solidFill>
                  <a:srgbClr val="FFFFFF"/>
                </a:solidFill>
                <a:effectLst/>
                <a:uLnTx/>
                <a:uFillTx/>
                <a:latin typeface="Century Gothic" panose="020B0502020202020204"/>
                <a:ea typeface="+mn-ea"/>
                <a:cs typeface="+mn-cs"/>
              </a:rPr>
              <a:t>surgery where osteoarthritis was the principal diagnosis increased by 36% for total knee replacements and 38% for total hip replacements.</a:t>
            </a:r>
            <a:endParaRPr kumimoji="0" lang="en-AU"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8841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482A27-F1CB-4345-9B1A-AA29F6627D21}"/>
              </a:ext>
            </a:extLst>
          </p:cNvPr>
          <p:cNvPicPr>
            <a:picLocks noChangeAspect="1"/>
          </p:cNvPicPr>
          <p:nvPr/>
        </p:nvPicPr>
        <p:blipFill rotWithShape="1">
          <a:blip r:embed="rId3"/>
          <a:srcRect l="7120" r="5086" b="-2"/>
          <a:stretch/>
        </p:blipFill>
        <p:spPr>
          <a:xfrm>
            <a:off x="3793813" y="744344"/>
            <a:ext cx="4627646" cy="4627648"/>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2" name="Picture 1">
            <a:extLst>
              <a:ext uri="{FF2B5EF4-FFF2-40B4-BE49-F238E27FC236}">
                <a16:creationId xmlns:a16="http://schemas.microsoft.com/office/drawing/2014/main" id="{D5FA4086-83C1-4343-AE28-5F981545B455}"/>
              </a:ext>
            </a:extLst>
          </p:cNvPr>
          <p:cNvPicPr>
            <a:picLocks noChangeAspect="1"/>
          </p:cNvPicPr>
          <p:nvPr/>
        </p:nvPicPr>
        <p:blipFill rotWithShape="1">
          <a:blip r:embed="rId4"/>
          <a:srcRect l="15959" r="16220" b="1"/>
          <a:stretch/>
        </p:blipFill>
        <p:spPr>
          <a:xfrm>
            <a:off x="1319706" y="1757695"/>
            <a:ext cx="2590737" cy="2926956"/>
          </a:xfrm>
          <a:custGeom>
            <a:avLst/>
            <a:gdLst>
              <a:gd name="connsiteX0" fmla="*/ 1463478 w 2590737"/>
              <a:gd name="connsiteY0" fmla="*/ 0 h 2926956"/>
              <a:gd name="connsiteX1" fmla="*/ 2498313 w 2590737"/>
              <a:gd name="connsiteY1" fmla="*/ 428643 h 2926956"/>
              <a:gd name="connsiteX2" fmla="*/ 2501029 w 2590737"/>
              <a:gd name="connsiteY2" fmla="*/ 431631 h 2926956"/>
              <a:gd name="connsiteX3" fmla="*/ 2445696 w 2590737"/>
              <a:gd name="connsiteY3" fmla="*/ 582811 h 2926956"/>
              <a:gd name="connsiteX4" fmla="*/ 2335437 w 2590737"/>
              <a:gd name="connsiteY4" fmla="*/ 1312109 h 2926956"/>
              <a:gd name="connsiteX5" fmla="*/ 2528166 w 2590737"/>
              <a:gd name="connsiteY5" fmla="*/ 2266732 h 2926956"/>
              <a:gd name="connsiteX6" fmla="*/ 2590737 w 2590737"/>
              <a:gd name="connsiteY6" fmla="*/ 2396622 h 2926956"/>
              <a:gd name="connsiteX7" fmla="*/ 2498313 w 2590737"/>
              <a:gd name="connsiteY7" fmla="*/ 2498313 h 2926956"/>
              <a:gd name="connsiteX8" fmla="*/ 1463478 w 2590737"/>
              <a:gd name="connsiteY8" fmla="*/ 2926956 h 2926956"/>
              <a:gd name="connsiteX9" fmla="*/ 0 w 2590737"/>
              <a:gd name="connsiteY9" fmla="*/ 1463478 h 2926956"/>
              <a:gd name="connsiteX10" fmla="*/ 1463478 w 2590737"/>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4" name="Picture 3">
            <a:extLst>
              <a:ext uri="{FF2B5EF4-FFF2-40B4-BE49-F238E27FC236}">
                <a16:creationId xmlns:a16="http://schemas.microsoft.com/office/drawing/2014/main" id="{E05E9ED2-0D8A-4617-8411-CED21B537565}"/>
              </a:ext>
            </a:extLst>
          </p:cNvPr>
          <p:cNvPicPr>
            <a:picLocks noChangeAspect="1"/>
          </p:cNvPicPr>
          <p:nvPr/>
        </p:nvPicPr>
        <p:blipFill rotWithShape="1">
          <a:blip r:embed="rId5"/>
          <a:srcRect l="11479" r="11604" b="4"/>
          <a:stretch/>
        </p:blipFill>
        <p:spPr>
          <a:xfrm>
            <a:off x="8297994" y="1757695"/>
            <a:ext cx="2577829" cy="2926956"/>
          </a:xfrm>
          <a:custGeom>
            <a:avLst/>
            <a:gdLst>
              <a:gd name="connsiteX0" fmla="*/ 1114351 w 2577829"/>
              <a:gd name="connsiteY0" fmla="*/ 0 h 2926956"/>
              <a:gd name="connsiteX1" fmla="*/ 2577829 w 2577829"/>
              <a:gd name="connsiteY1" fmla="*/ 1463478 h 2926956"/>
              <a:gd name="connsiteX2" fmla="*/ 1114351 w 2577829"/>
              <a:gd name="connsiteY2" fmla="*/ 2926956 h 2926956"/>
              <a:gd name="connsiteX3" fmla="*/ 79516 w 2577829"/>
              <a:gd name="connsiteY3" fmla="*/ 2498313 h 2926956"/>
              <a:gd name="connsiteX4" fmla="*/ 0 w 2577829"/>
              <a:gd name="connsiteY4" fmla="*/ 2410824 h 2926956"/>
              <a:gd name="connsiteX5" fmla="*/ 69413 w 2577829"/>
              <a:gd name="connsiteY5" fmla="*/ 2266732 h 2926956"/>
              <a:gd name="connsiteX6" fmla="*/ 262142 w 2577829"/>
              <a:gd name="connsiteY6" fmla="*/ 1312109 h 2926956"/>
              <a:gd name="connsiteX7" fmla="*/ 151883 w 2577829"/>
              <a:gd name="connsiteY7" fmla="*/ 582811 h 2926956"/>
              <a:gd name="connsiteX8" fmla="*/ 91478 w 2577829"/>
              <a:gd name="connsiteY8" fmla="*/ 417771 h 2926956"/>
              <a:gd name="connsiteX9" fmla="*/ 183443 w 2577829"/>
              <a:gd name="connsiteY9" fmla="*/ 334187 h 2926956"/>
              <a:gd name="connsiteX10" fmla="*/ 1114351 w 2577829"/>
              <a:gd name="connsiteY10" fmla="*/ 0 h 292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5" name="Rectangle 4">
            <a:extLst>
              <a:ext uri="{FF2B5EF4-FFF2-40B4-BE49-F238E27FC236}">
                <a16:creationId xmlns:a16="http://schemas.microsoft.com/office/drawing/2014/main" id="{3A1C3412-4BD7-488D-A528-18A81C844313}"/>
              </a:ext>
            </a:extLst>
          </p:cNvPr>
          <p:cNvSpPr/>
          <p:nvPr/>
        </p:nvSpPr>
        <p:spPr>
          <a:xfrm>
            <a:off x="11636" y="152400"/>
            <a:ext cx="12192000"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entury Gothic" panose="020B0502020202020204"/>
                <a:ea typeface="+mn-ea"/>
                <a:cs typeface="+mn-cs"/>
              </a:rPr>
              <a:t>Arthritis pain can affect many areas of the body</a:t>
            </a:r>
          </a:p>
        </p:txBody>
      </p:sp>
      <p:sp>
        <p:nvSpPr>
          <p:cNvPr id="6" name="TextBox 5">
            <a:extLst>
              <a:ext uri="{FF2B5EF4-FFF2-40B4-BE49-F238E27FC236}">
                <a16:creationId xmlns:a16="http://schemas.microsoft.com/office/drawing/2014/main" id="{9E4164E9-CC3C-4B13-846C-D4F21E7388B8}"/>
              </a:ext>
            </a:extLst>
          </p:cNvPr>
          <p:cNvSpPr txBox="1"/>
          <p:nvPr/>
        </p:nvSpPr>
        <p:spPr>
          <a:xfrm>
            <a:off x="462204" y="2367442"/>
            <a:ext cx="9351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rPr>
              <a:t>Neck</a:t>
            </a:r>
          </a:p>
        </p:txBody>
      </p:sp>
      <p:sp>
        <p:nvSpPr>
          <p:cNvPr id="7" name="TextBox 6">
            <a:extLst>
              <a:ext uri="{FF2B5EF4-FFF2-40B4-BE49-F238E27FC236}">
                <a16:creationId xmlns:a16="http://schemas.microsoft.com/office/drawing/2014/main" id="{4C1FC4C0-A469-402F-8BD1-0ED788222714}"/>
              </a:ext>
            </a:extLst>
          </p:cNvPr>
          <p:cNvSpPr txBox="1"/>
          <p:nvPr/>
        </p:nvSpPr>
        <p:spPr>
          <a:xfrm>
            <a:off x="215017" y="4499985"/>
            <a:ext cx="13278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rPr>
              <a:t>Shoulders</a:t>
            </a:r>
          </a:p>
        </p:txBody>
      </p:sp>
      <p:sp>
        <p:nvSpPr>
          <p:cNvPr id="8" name="TextBox 7">
            <a:extLst>
              <a:ext uri="{FF2B5EF4-FFF2-40B4-BE49-F238E27FC236}">
                <a16:creationId xmlns:a16="http://schemas.microsoft.com/office/drawing/2014/main" id="{431E6F3B-F796-4F47-BC8B-FFBB4EDA8249}"/>
              </a:ext>
            </a:extLst>
          </p:cNvPr>
          <p:cNvSpPr txBox="1"/>
          <p:nvPr/>
        </p:nvSpPr>
        <p:spPr>
          <a:xfrm>
            <a:off x="7458208" y="5187326"/>
            <a:ext cx="9351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rPr>
              <a:t>Hips</a:t>
            </a:r>
          </a:p>
        </p:txBody>
      </p:sp>
      <p:sp>
        <p:nvSpPr>
          <p:cNvPr id="9" name="TextBox 8">
            <a:extLst>
              <a:ext uri="{FF2B5EF4-FFF2-40B4-BE49-F238E27FC236}">
                <a16:creationId xmlns:a16="http://schemas.microsoft.com/office/drawing/2014/main" id="{18BA6351-A7C6-4FF4-BE94-E362B5E7B92B}"/>
              </a:ext>
            </a:extLst>
          </p:cNvPr>
          <p:cNvSpPr txBox="1"/>
          <p:nvPr/>
        </p:nvSpPr>
        <p:spPr>
          <a:xfrm>
            <a:off x="5002736" y="5928990"/>
            <a:ext cx="2209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rPr>
              <a:t>Wrist and Hands</a:t>
            </a:r>
          </a:p>
        </p:txBody>
      </p:sp>
      <p:sp>
        <p:nvSpPr>
          <p:cNvPr id="10" name="TextBox 9">
            <a:extLst>
              <a:ext uri="{FF2B5EF4-FFF2-40B4-BE49-F238E27FC236}">
                <a16:creationId xmlns:a16="http://schemas.microsoft.com/office/drawing/2014/main" id="{390B7FD6-5843-4049-9E14-895B0C5474B6}"/>
              </a:ext>
            </a:extLst>
          </p:cNvPr>
          <p:cNvSpPr txBox="1"/>
          <p:nvPr/>
        </p:nvSpPr>
        <p:spPr>
          <a:xfrm>
            <a:off x="3935405" y="5163805"/>
            <a:ext cx="9351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rPr>
              <a:t>Back</a:t>
            </a:r>
          </a:p>
        </p:txBody>
      </p:sp>
      <p:sp>
        <p:nvSpPr>
          <p:cNvPr id="11" name="TextBox 10">
            <a:extLst>
              <a:ext uri="{FF2B5EF4-FFF2-40B4-BE49-F238E27FC236}">
                <a16:creationId xmlns:a16="http://schemas.microsoft.com/office/drawing/2014/main" id="{EDEA76E4-9BED-4C3D-AA8B-2EFE151FF1F8}"/>
              </a:ext>
            </a:extLst>
          </p:cNvPr>
          <p:cNvSpPr txBox="1"/>
          <p:nvPr/>
        </p:nvSpPr>
        <p:spPr>
          <a:xfrm>
            <a:off x="10040875" y="4607390"/>
            <a:ext cx="2209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rPr>
              <a:t>Ankles and Feet</a:t>
            </a:r>
          </a:p>
        </p:txBody>
      </p:sp>
      <p:sp>
        <p:nvSpPr>
          <p:cNvPr id="12" name="TextBox 11">
            <a:extLst>
              <a:ext uri="{FF2B5EF4-FFF2-40B4-BE49-F238E27FC236}">
                <a16:creationId xmlns:a16="http://schemas.microsoft.com/office/drawing/2014/main" id="{511B8801-C32C-49F8-9248-2FBD0CFD0B4A}"/>
              </a:ext>
            </a:extLst>
          </p:cNvPr>
          <p:cNvSpPr txBox="1"/>
          <p:nvPr/>
        </p:nvSpPr>
        <p:spPr>
          <a:xfrm>
            <a:off x="11033514" y="2522604"/>
            <a:ext cx="9351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entury Gothic" panose="020B0502020202020204"/>
                <a:ea typeface="+mn-ea"/>
                <a:cs typeface="+mn-cs"/>
              </a:rPr>
              <a:t>Knees</a:t>
            </a:r>
          </a:p>
        </p:txBody>
      </p:sp>
    </p:spTree>
    <p:extLst>
      <p:ext uri="{BB962C8B-B14F-4D97-AF65-F5344CB8AC3E}">
        <p14:creationId xmlns:p14="http://schemas.microsoft.com/office/powerpoint/2010/main" val="32364530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3" name="Picture 2" descr="A picture containing indoor&#10;&#10;Description generated with high confidence">
            <a:extLst>
              <a:ext uri="{FF2B5EF4-FFF2-40B4-BE49-F238E27FC236}">
                <a16:creationId xmlns:a16="http://schemas.microsoft.com/office/drawing/2014/main" id="{8168FA60-B854-4F15-82F7-D8B5CE848DFD}"/>
              </a:ext>
            </a:extLst>
          </p:cNvPr>
          <p:cNvPicPr>
            <a:picLocks noChangeAspect="1"/>
          </p:cNvPicPr>
          <p:nvPr/>
        </p:nvPicPr>
        <p:blipFill rotWithShape="1">
          <a:blip r:embed="rId3">
            <a:extLst/>
          </a:blip>
          <a:srcRect t="14351" b="14443"/>
          <a:stretch/>
        </p:blipFill>
        <p:spPr>
          <a:xfrm>
            <a:off x="-1" y="-1"/>
            <a:ext cx="12192001" cy="4883281"/>
          </a:xfrm>
          <a:prstGeom prst="rect">
            <a:avLst/>
          </a:prstGeom>
        </p:spPr>
      </p:pic>
      <p:sp>
        <p:nvSpPr>
          <p:cNvPr id="23"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3A172A3-0625-41A6-917A-ABB9B963714F}"/>
              </a:ext>
            </a:extLst>
          </p:cNvPr>
          <p:cNvSpPr>
            <a:spLocks noGrp="1"/>
          </p:cNvSpPr>
          <p:nvPr>
            <p:ph type="title"/>
          </p:nvPr>
        </p:nvSpPr>
        <p:spPr>
          <a:xfrm>
            <a:off x="809999" y="5419754"/>
            <a:ext cx="10572000" cy="779529"/>
          </a:xfrm>
        </p:spPr>
        <p:txBody>
          <a:bodyPr vert="horz" lIns="91440" tIns="45720" rIns="91440" bIns="45720" rtlCol="0" anchor="b">
            <a:normAutofit/>
          </a:bodyPr>
          <a:lstStyle/>
          <a:p>
            <a:pPr algn="ctr"/>
            <a:r>
              <a:rPr lang="en-US" dirty="0"/>
              <a:t>CAN ARTHRITIS BE TREATED?</a:t>
            </a:r>
          </a:p>
        </p:txBody>
      </p:sp>
      <p:sp>
        <p:nvSpPr>
          <p:cNvPr id="18" name="Rectangle 17">
            <a:extLst>
              <a:ext uri="{FF2B5EF4-FFF2-40B4-BE49-F238E27FC236}">
                <a16:creationId xmlns:a16="http://schemas.microsoft.com/office/drawing/2014/main" id="{A199925C-4EAD-4584-A967-3835ACDFBADC}"/>
              </a:ext>
            </a:extLst>
          </p:cNvPr>
          <p:cNvSpPr/>
          <p:nvPr/>
        </p:nvSpPr>
        <p:spPr>
          <a:xfrm>
            <a:off x="1371600" y="746879"/>
            <a:ext cx="9677399" cy="2800767"/>
          </a:xfrm>
          <a:prstGeom prst="rect">
            <a:avLst/>
          </a:prstGeom>
          <a:solidFill>
            <a:schemeClr val="tx1">
              <a:alpha val="84000"/>
            </a:schemeClr>
          </a:solidFill>
        </p:spPr>
        <p:txBody>
          <a:bodyPr wrap="square">
            <a:spAutoFit/>
          </a:bodyPr>
          <a:lstStyle/>
          <a:p>
            <a:pPr algn="ctr"/>
            <a:r>
              <a:rPr lang="en-US" sz="2200" dirty="0">
                <a:solidFill>
                  <a:schemeClr val="bg1"/>
                </a:solidFill>
              </a:rPr>
              <a:t>Many types of arthritis can be easily and effectively controlled by modern treatment.</a:t>
            </a:r>
          </a:p>
          <a:p>
            <a:pPr algn="ctr"/>
            <a:endParaRPr lang="en-US" sz="2200" dirty="0">
              <a:solidFill>
                <a:schemeClr val="bg1"/>
              </a:solidFill>
            </a:endParaRPr>
          </a:p>
          <a:p>
            <a:pPr algn="ctr"/>
            <a:r>
              <a:rPr lang="en-US" sz="2200" dirty="0">
                <a:solidFill>
                  <a:schemeClr val="bg1"/>
                </a:solidFill>
              </a:rPr>
              <a:t>Early diagnosis and the right treatment can ease symptoms and may even prevent damage to your joints. </a:t>
            </a:r>
          </a:p>
          <a:p>
            <a:pPr algn="ctr"/>
            <a:endParaRPr lang="en-US" sz="2200" dirty="0">
              <a:solidFill>
                <a:schemeClr val="bg1"/>
              </a:solidFill>
            </a:endParaRPr>
          </a:p>
          <a:p>
            <a:pPr algn="ctr"/>
            <a:r>
              <a:rPr lang="en-US" sz="2200" dirty="0">
                <a:solidFill>
                  <a:schemeClr val="bg1"/>
                </a:solidFill>
              </a:rPr>
              <a:t>Because arthritis affects people in different ways, treatment has to be tailored to the needs of each person. </a:t>
            </a:r>
            <a:endParaRPr lang="en-AU" sz="2200" dirty="0">
              <a:solidFill>
                <a:schemeClr val="bg1"/>
              </a:solidFill>
            </a:endParaRPr>
          </a:p>
        </p:txBody>
      </p:sp>
    </p:spTree>
    <p:extLst>
      <p:ext uri="{BB962C8B-B14F-4D97-AF65-F5344CB8AC3E}">
        <p14:creationId xmlns:p14="http://schemas.microsoft.com/office/powerpoint/2010/main" val="7698292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2000"/>
                                        <p:tgtEl>
                                          <p:spTgt spid="18">
                                            <p:txEl>
                                              <p:pRg st="0" end="0"/>
                                            </p:txEl>
                                          </p:spTgt>
                                        </p:tgtEl>
                                      </p:cBhvr>
                                    </p:animEffect>
                                    <p:anim calcmode="lin" valueType="num">
                                      <p:cBhvr>
                                        <p:cTn id="8" dur="2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2" end="2"/>
                                            </p:txEl>
                                          </p:spTgt>
                                        </p:tgtEl>
                                        <p:attrNameLst>
                                          <p:attrName>style.visibility</p:attrName>
                                        </p:attrNameLst>
                                      </p:cBhvr>
                                      <p:to>
                                        <p:strVal val="visible"/>
                                      </p:to>
                                    </p:set>
                                    <p:animEffect transition="in" filter="fade">
                                      <p:cBhvr>
                                        <p:cTn id="14" dur="2000"/>
                                        <p:tgtEl>
                                          <p:spTgt spid="18">
                                            <p:txEl>
                                              <p:pRg st="2" end="2"/>
                                            </p:txEl>
                                          </p:spTgt>
                                        </p:tgtEl>
                                      </p:cBhvr>
                                    </p:animEffect>
                                    <p:anim calcmode="lin" valueType="num">
                                      <p:cBhvr>
                                        <p:cTn id="15" dur="2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16" dur="2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animEffect transition="in" filter="fade">
                                      <p:cBhvr>
                                        <p:cTn id="21" dur="2000"/>
                                        <p:tgtEl>
                                          <p:spTgt spid="18">
                                            <p:txEl>
                                              <p:pRg st="4" end="4"/>
                                            </p:txEl>
                                          </p:spTgt>
                                        </p:tgtEl>
                                      </p:cBhvr>
                                    </p:animEffect>
                                    <p:anim calcmode="lin" valueType="num">
                                      <p:cBhvr>
                                        <p:cTn id="22" dur="2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23" dur="2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35C44DBB-AD7C-4682-B258-6367305D20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5E0C312-9E15-47DC-829E-C393B69D2D76}"/>
              </a:ext>
            </a:extLst>
          </p:cNvPr>
          <p:cNvSpPr>
            <a:spLocks noGrp="1"/>
          </p:cNvSpPr>
          <p:nvPr>
            <p:ph type="title"/>
          </p:nvPr>
        </p:nvSpPr>
        <p:spPr>
          <a:xfrm>
            <a:off x="965200" y="1218476"/>
            <a:ext cx="3187318" cy="4421050"/>
          </a:xfrm>
          <a:effectLst/>
        </p:spPr>
        <p:txBody>
          <a:bodyPr anchor="ctr">
            <a:normAutofit/>
          </a:bodyPr>
          <a:lstStyle/>
          <a:p>
            <a:pPr algn="r"/>
            <a:r>
              <a:rPr lang="en-AU" sz="3200" dirty="0">
                <a:solidFill>
                  <a:schemeClr val="tx1"/>
                </a:solidFill>
              </a:rPr>
              <a:t>TAKING CARE OF YOUR JOINTS</a:t>
            </a:r>
          </a:p>
        </p:txBody>
      </p:sp>
      <p:cxnSp>
        <p:nvCxnSpPr>
          <p:cNvPr id="16" name="Straight Connector 12">
            <a:extLst>
              <a:ext uri="{FF2B5EF4-FFF2-40B4-BE49-F238E27FC236}">
                <a16:creationId xmlns:a16="http://schemas.microsoft.com/office/drawing/2014/main" id="{A1CED323-FAF0-4E0B-8717-FC1F468A28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34"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3DA5D2DF-39CF-4AA4-97C6-F3D7F7F7A63D}"/>
              </a:ext>
            </a:extLst>
          </p:cNvPr>
          <p:cNvSpPr>
            <a:spLocks noGrp="1"/>
          </p:cNvSpPr>
          <p:nvPr>
            <p:ph idx="1"/>
          </p:nvPr>
        </p:nvSpPr>
        <p:spPr>
          <a:xfrm>
            <a:off x="4999458" y="1293949"/>
            <a:ext cx="6735335" cy="4421051"/>
          </a:xfrm>
          <a:effectLst/>
        </p:spPr>
        <p:txBody>
          <a:bodyPr>
            <a:noAutofit/>
          </a:bodyPr>
          <a:lstStyle/>
          <a:p>
            <a:pPr marL="0" indent="0">
              <a:lnSpc>
                <a:spcPct val="90000"/>
              </a:lnSpc>
              <a:buNone/>
            </a:pPr>
            <a:endParaRPr lang="en-US" sz="2000" dirty="0"/>
          </a:p>
          <a:p>
            <a:pPr marL="0" indent="0">
              <a:lnSpc>
                <a:spcPct val="90000"/>
              </a:lnSpc>
              <a:buNone/>
            </a:pPr>
            <a:endParaRPr lang="en-US" sz="2000" dirty="0"/>
          </a:p>
          <a:p>
            <a:pPr marL="0" indent="0">
              <a:lnSpc>
                <a:spcPct val="90000"/>
              </a:lnSpc>
              <a:buNone/>
            </a:pPr>
            <a:r>
              <a:rPr lang="en-US" sz="2000" b="1" dirty="0"/>
              <a:t>Warm up</a:t>
            </a:r>
          </a:p>
          <a:p>
            <a:pPr>
              <a:lnSpc>
                <a:spcPct val="90000"/>
              </a:lnSpc>
            </a:pPr>
            <a:r>
              <a:rPr lang="en-US" sz="2000" dirty="0"/>
              <a:t>To keep it running smoothly and for optimal joint safety, start slowly and get up to speed only after your muscles and joints have at least five minutes prep time.</a:t>
            </a:r>
          </a:p>
          <a:p>
            <a:pPr marL="0" indent="0">
              <a:lnSpc>
                <a:spcPct val="90000"/>
              </a:lnSpc>
              <a:buNone/>
            </a:pPr>
            <a:r>
              <a:rPr lang="en-US" sz="2000" b="1" dirty="0"/>
              <a:t>Exercise </a:t>
            </a:r>
          </a:p>
          <a:p>
            <a:pPr>
              <a:lnSpc>
                <a:spcPct val="90000"/>
              </a:lnSpc>
            </a:pPr>
            <a:r>
              <a:rPr lang="en-US" sz="2000" dirty="0"/>
              <a:t>Exercise can help you lose extra kilos and maintain a healthy weight. Some research suggests that aerobic exercise -- activities that get your heart rate up -- can reduce joint swelling.</a:t>
            </a:r>
          </a:p>
          <a:p>
            <a:pPr marL="0" indent="0">
              <a:lnSpc>
                <a:spcPct val="90000"/>
              </a:lnSpc>
              <a:buNone/>
            </a:pPr>
            <a:r>
              <a:rPr lang="en-US" sz="2000" b="1" dirty="0"/>
              <a:t>Build Muscles to Support Joints</a:t>
            </a:r>
          </a:p>
          <a:p>
            <a:pPr>
              <a:lnSpc>
                <a:spcPct val="90000"/>
              </a:lnSpc>
            </a:pPr>
            <a:r>
              <a:rPr lang="en-US" sz="2000" dirty="0"/>
              <a:t>Strong muscles support your joints. If you don't have enough muscle, your joints take a pounding, especially your spine, hips, and knees, which must support your entire body weight. Weight training exercises help build muscle and keep your muscles and surrounding ligaments strong. That way, your joints don't have to do all the work.</a:t>
            </a:r>
          </a:p>
          <a:p>
            <a:pPr marL="0" indent="0">
              <a:lnSpc>
                <a:spcPct val="90000"/>
              </a:lnSpc>
              <a:buNone/>
            </a:pPr>
            <a:endParaRPr lang="en-US" sz="2000" dirty="0"/>
          </a:p>
          <a:p>
            <a:pPr>
              <a:lnSpc>
                <a:spcPct val="90000"/>
              </a:lnSpc>
            </a:pPr>
            <a:endParaRPr lang="en-AU" sz="2000" dirty="0"/>
          </a:p>
        </p:txBody>
      </p:sp>
    </p:spTree>
    <p:extLst>
      <p:ext uri="{BB962C8B-B14F-4D97-AF65-F5344CB8AC3E}">
        <p14:creationId xmlns:p14="http://schemas.microsoft.com/office/powerpoint/2010/main" val="8700555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anim calcmode="lin" valueType="num">
                                      <p:cBhvr>
                                        <p:cTn id="1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anim calcmode="lin" valueType="num">
                                      <p:cBhvr>
                                        <p:cTn id="2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1000"/>
                                        <p:tgtEl>
                                          <p:spTgt spid="6">
                                            <p:txEl>
                                              <p:pRg st="5" end="5"/>
                                            </p:txEl>
                                          </p:spTgt>
                                        </p:tgtEl>
                                      </p:cBhvr>
                                    </p:animEffect>
                                    <p:anim calcmode="lin" valueType="num">
                                      <p:cBhvr>
                                        <p:cTn id="2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anim calcmode="lin" valueType="num">
                                      <p:cBhvr>
                                        <p:cTn id="3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fade">
                                      <p:cBhvr>
                                        <p:cTn id="36" dur="1000"/>
                                        <p:tgtEl>
                                          <p:spTgt spid="6">
                                            <p:txEl>
                                              <p:pRg st="7" end="7"/>
                                            </p:txEl>
                                          </p:spTgt>
                                        </p:tgtEl>
                                      </p:cBhvr>
                                    </p:animEffect>
                                    <p:anim calcmode="lin" valueType="num">
                                      <p:cBhvr>
                                        <p:cTn id="3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C44DBB-AD7C-4682-B258-6367305D20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5E0C312-9E15-47DC-829E-C393B69D2D76}"/>
              </a:ext>
            </a:extLst>
          </p:cNvPr>
          <p:cNvSpPr>
            <a:spLocks noGrp="1"/>
          </p:cNvSpPr>
          <p:nvPr>
            <p:ph type="title"/>
          </p:nvPr>
        </p:nvSpPr>
        <p:spPr>
          <a:xfrm>
            <a:off x="965200" y="1218476"/>
            <a:ext cx="3187318" cy="4421050"/>
          </a:xfrm>
          <a:effectLst/>
        </p:spPr>
        <p:txBody>
          <a:bodyPr anchor="ctr">
            <a:normAutofit/>
          </a:bodyPr>
          <a:lstStyle/>
          <a:p>
            <a:pPr algn="r"/>
            <a:r>
              <a:rPr lang="en-AU" sz="3200" dirty="0">
                <a:solidFill>
                  <a:schemeClr val="tx1"/>
                </a:solidFill>
              </a:rPr>
              <a:t>TAKING CARE OF YOUR JOINTS</a:t>
            </a:r>
          </a:p>
        </p:txBody>
      </p:sp>
      <p:cxnSp>
        <p:nvCxnSpPr>
          <p:cNvPr id="13" name="Straight Connector 12">
            <a:extLst>
              <a:ext uri="{FF2B5EF4-FFF2-40B4-BE49-F238E27FC236}">
                <a16:creationId xmlns:a16="http://schemas.microsoft.com/office/drawing/2014/main" id="{A1CED323-FAF0-4E0B-8717-FC1F468A28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34"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3DA5D2DF-39CF-4AA4-97C6-F3D7F7F7A63D}"/>
              </a:ext>
            </a:extLst>
          </p:cNvPr>
          <p:cNvSpPr>
            <a:spLocks noGrp="1"/>
          </p:cNvSpPr>
          <p:nvPr>
            <p:ph idx="1"/>
          </p:nvPr>
        </p:nvSpPr>
        <p:spPr>
          <a:xfrm>
            <a:off x="4953000" y="1827349"/>
            <a:ext cx="6808625" cy="4421051"/>
          </a:xfrm>
          <a:effectLst/>
        </p:spPr>
        <p:txBody>
          <a:bodyPr>
            <a:noAutofit/>
          </a:bodyPr>
          <a:lstStyle/>
          <a:p>
            <a:pPr marL="0" indent="0">
              <a:lnSpc>
                <a:spcPct val="90000"/>
              </a:lnSpc>
              <a:buNone/>
            </a:pPr>
            <a:r>
              <a:rPr lang="en-US" sz="2000" b="1" dirty="0"/>
              <a:t>Enjoy a massage</a:t>
            </a:r>
          </a:p>
          <a:p>
            <a:pPr>
              <a:lnSpc>
                <a:spcPct val="90000"/>
              </a:lnSpc>
            </a:pPr>
            <a:r>
              <a:rPr lang="en-US" sz="2000" dirty="0"/>
              <a:t>Massage can relieve muscle tension and help reduce fatigue. Certain forms of massage, such as Swedish, focus on muscles and joints to improve function.</a:t>
            </a:r>
          </a:p>
          <a:p>
            <a:pPr marL="0" indent="0">
              <a:lnSpc>
                <a:spcPct val="90000"/>
              </a:lnSpc>
              <a:buNone/>
            </a:pPr>
            <a:r>
              <a:rPr lang="en-US" sz="2000" b="1" dirty="0"/>
              <a:t>Eating Right Nourishes Joints</a:t>
            </a:r>
          </a:p>
          <a:p>
            <a:pPr>
              <a:lnSpc>
                <a:spcPct val="90000"/>
              </a:lnSpc>
            </a:pPr>
            <a:r>
              <a:rPr lang="en-US" sz="2000" dirty="0"/>
              <a:t>Eating a healthy diet is good for your joints, because it helps build strong bones and muscles.</a:t>
            </a:r>
          </a:p>
          <a:p>
            <a:pPr marL="0" indent="0">
              <a:lnSpc>
                <a:spcPct val="90000"/>
              </a:lnSpc>
              <a:buNone/>
            </a:pPr>
            <a:r>
              <a:rPr lang="en-US" sz="2000" b="1" dirty="0"/>
              <a:t>Supplement</a:t>
            </a:r>
          </a:p>
          <a:p>
            <a:pPr>
              <a:lnSpc>
                <a:spcPct val="90000"/>
              </a:lnSpc>
            </a:pPr>
            <a:r>
              <a:rPr lang="en-US" sz="2000" dirty="0"/>
              <a:t>Glucosamine, has been shown to ease joint pain and stiffness, particularly in people with osteoarthritis of the knee. Some studies suggest that it may contribute to cartilage repair.</a:t>
            </a:r>
          </a:p>
          <a:p>
            <a:pPr marL="0" indent="0">
              <a:lnSpc>
                <a:spcPct val="90000"/>
              </a:lnSpc>
              <a:buNone/>
            </a:pPr>
            <a:endParaRPr lang="en-US" sz="2000" dirty="0"/>
          </a:p>
          <a:p>
            <a:pPr marL="0" indent="0">
              <a:lnSpc>
                <a:spcPct val="90000"/>
              </a:lnSpc>
              <a:buNone/>
            </a:pPr>
            <a:endParaRPr lang="en-US" sz="2000" dirty="0"/>
          </a:p>
          <a:p>
            <a:pPr>
              <a:lnSpc>
                <a:spcPct val="90000"/>
              </a:lnSpc>
            </a:pPr>
            <a:endParaRPr lang="en-AU" sz="2000" dirty="0"/>
          </a:p>
        </p:txBody>
      </p:sp>
    </p:spTree>
    <p:extLst>
      <p:ext uri="{BB962C8B-B14F-4D97-AF65-F5344CB8AC3E}">
        <p14:creationId xmlns:p14="http://schemas.microsoft.com/office/powerpoint/2010/main" val="42776170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anim calcmode="lin" valueType="num">
                                      <p:cBhvr>
                                        <p:cTn id="3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E1B523-8443-4B9B-BAA4-64696F1A1C76}"/>
              </a:ext>
            </a:extLst>
          </p:cNvPr>
          <p:cNvGrpSpPr/>
          <p:nvPr/>
        </p:nvGrpSpPr>
        <p:grpSpPr>
          <a:xfrm>
            <a:off x="0" y="-1"/>
            <a:ext cx="12192000" cy="6858001"/>
            <a:chOff x="0" y="-1"/>
            <a:chExt cx="12192000" cy="6858001"/>
          </a:xfrm>
        </p:grpSpPr>
        <p:pic>
          <p:nvPicPr>
            <p:cNvPr id="5" name="Picture 4">
              <a:extLst>
                <a:ext uri="{FF2B5EF4-FFF2-40B4-BE49-F238E27FC236}">
                  <a16:creationId xmlns:a16="http://schemas.microsoft.com/office/drawing/2014/main" id="{3B7B5A99-9B4D-CC44-ADC0-9C11485C52A4}"/>
                </a:ext>
              </a:extLst>
            </p:cNvPr>
            <p:cNvPicPr>
              <a:picLocks noChangeAspect="1"/>
            </p:cNvPicPr>
            <p:nvPr/>
          </p:nvPicPr>
          <p:blipFill rotWithShape="1">
            <a:blip r:embed="rId3"/>
            <a:srcRect t="11872" b="19221"/>
            <a:stretch/>
          </p:blipFill>
          <p:spPr>
            <a:xfrm>
              <a:off x="0" y="-1"/>
              <a:ext cx="12192000" cy="6858001"/>
            </a:xfrm>
            <a:prstGeom prst="rect">
              <a:avLst/>
            </a:prstGeom>
          </p:spPr>
        </p:pic>
        <p:pic>
          <p:nvPicPr>
            <p:cNvPr id="8" name="Picture 7">
              <a:extLst>
                <a:ext uri="{FF2B5EF4-FFF2-40B4-BE49-F238E27FC236}">
                  <a16:creationId xmlns:a16="http://schemas.microsoft.com/office/drawing/2014/main" id="{97D35E95-BD90-40F8-8EDE-B3DD9008DB51}"/>
                </a:ext>
              </a:extLst>
            </p:cNvPr>
            <p:cNvPicPr>
              <a:picLocks noChangeAspect="1"/>
            </p:cNvPicPr>
            <p:nvPr/>
          </p:nvPicPr>
          <p:blipFill rotWithShape="1">
            <a:blip r:embed="rId4"/>
            <a:srcRect l="19509" t="9086" r="988" b="39618"/>
            <a:stretch/>
          </p:blipFill>
          <p:spPr>
            <a:xfrm rot="20698718">
              <a:off x="5352053" y="896867"/>
              <a:ext cx="4133707" cy="5620312"/>
            </a:xfrm>
            <a:prstGeom prst="rect">
              <a:avLst/>
            </a:prstGeom>
          </p:spPr>
        </p:pic>
      </p:grpSp>
      <p:sp>
        <p:nvSpPr>
          <p:cNvPr id="12" name="Rectangle 11">
            <a:extLst>
              <a:ext uri="{FF2B5EF4-FFF2-40B4-BE49-F238E27FC236}">
                <a16:creationId xmlns:a16="http://schemas.microsoft.com/office/drawing/2014/main" id="{AFDBDADC-24A9-48A9-8B45-AD753025900F}"/>
              </a:ext>
            </a:extLst>
          </p:cNvPr>
          <p:cNvSpPr/>
          <p:nvPr/>
        </p:nvSpPr>
        <p:spPr>
          <a:xfrm>
            <a:off x="0" y="-1"/>
            <a:ext cx="12192000" cy="685800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5D466E61-1FE5-784B-8AEA-A620BDB661BF}"/>
              </a:ext>
            </a:extLst>
          </p:cNvPr>
          <p:cNvSpPr/>
          <p:nvPr/>
        </p:nvSpPr>
        <p:spPr>
          <a:xfrm>
            <a:off x="291649" y="609600"/>
            <a:ext cx="7250724" cy="2218299"/>
          </a:xfrm>
          <a:prstGeom prst="rect">
            <a:avLst/>
          </a:prstGeom>
          <a:solidFill>
            <a:srgbClr val="E7E6E6">
              <a:alpha val="79000"/>
            </a:srgbClr>
          </a:solid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303F0E6-3012-DC41-8B6A-989FD4768990}"/>
              </a:ext>
            </a:extLst>
          </p:cNvPr>
          <p:cNvSpPr txBox="1"/>
          <p:nvPr/>
        </p:nvSpPr>
        <p:spPr>
          <a:xfrm>
            <a:off x="221311" y="762000"/>
            <a:ext cx="7391399"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prstClr val="black"/>
                </a:solidFill>
              </a:rPr>
              <a:t>Unlike many niche companies that live or die by the success of one product, we are able to offer high-quality, exclusive brands across numerous multibillion-dollar markets.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34EB046-0257-4D45-A9BC-D7ED433ECD73}"/>
              </a:ext>
            </a:extLst>
          </p:cNvPr>
          <p:cNvPicPr>
            <a:picLocks noChangeAspect="1"/>
          </p:cNvPicPr>
          <p:nvPr/>
        </p:nvPicPr>
        <p:blipFill>
          <a:blip r:embed="rId5"/>
          <a:stretch>
            <a:fillRect/>
          </a:stretch>
        </p:blipFill>
        <p:spPr>
          <a:xfrm>
            <a:off x="4495800" y="4181658"/>
            <a:ext cx="7248772" cy="2219136"/>
          </a:xfrm>
          <a:prstGeom prst="rect">
            <a:avLst/>
          </a:prstGeom>
        </p:spPr>
      </p:pic>
      <p:sp>
        <p:nvSpPr>
          <p:cNvPr id="11" name="Rectangle 10">
            <a:extLst>
              <a:ext uri="{FF2B5EF4-FFF2-40B4-BE49-F238E27FC236}">
                <a16:creationId xmlns:a16="http://schemas.microsoft.com/office/drawing/2014/main" id="{9901E758-2EF6-40CC-B414-D87CE6D40832}"/>
              </a:ext>
            </a:extLst>
          </p:cNvPr>
          <p:cNvSpPr/>
          <p:nvPr/>
        </p:nvSpPr>
        <p:spPr>
          <a:xfrm>
            <a:off x="4564710" y="4309408"/>
            <a:ext cx="7179862" cy="1938992"/>
          </a:xfrm>
          <a:prstGeom prst="rect">
            <a:avLst/>
          </a:prstGeom>
        </p:spPr>
        <p:txBody>
          <a:bodyPr wrap="square">
            <a:spAutoFit/>
          </a:bodyPr>
          <a:lstStyle/>
          <a:p>
            <a:pPr algn="ctr"/>
            <a:r>
              <a:rPr lang="en-US" sz="3000" b="1" dirty="0">
                <a:latin typeface="Calibri" panose="020F0502020204030204" pitchFamily="34" charset="0"/>
                <a:cs typeface="Calibri" panose="020F0502020204030204" pitchFamily="34" charset="0"/>
              </a:rPr>
              <a:t>The company will always provide the most popular products. This flexibility ensures stability, profitability and most importantly, longevity. </a:t>
            </a:r>
          </a:p>
        </p:txBody>
      </p:sp>
    </p:spTree>
    <p:extLst>
      <p:ext uri="{BB962C8B-B14F-4D97-AF65-F5344CB8AC3E}">
        <p14:creationId xmlns:p14="http://schemas.microsoft.com/office/powerpoint/2010/main" val="3299722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alphaModFix amt="30000"/>
            <a:extLst>
              <a:ext uri="{28A0092B-C50C-407E-A947-70E740481C1C}">
                <a14:useLocalDpi xmlns:a14="http://schemas.microsoft.com/office/drawing/2010/main" val="0"/>
              </a:ext>
            </a:extLst>
          </a:blip>
          <a:srcRect r="210"/>
          <a:stretch/>
        </p:blipFill>
        <p:spPr>
          <a:xfrm>
            <a:off x="3612" y="10"/>
            <a:ext cx="6090800" cy="6857990"/>
          </a:xfrm>
          <a:prstGeom prst="rect">
            <a:avLst/>
          </a:prstGeom>
        </p:spPr>
      </p:pic>
      <p:pic>
        <p:nvPicPr>
          <p:cNvPr id="7" name="Picture 6">
            <a:extLst>
              <a:ext uri="{FF2B5EF4-FFF2-40B4-BE49-F238E27FC236}">
                <a16:creationId xmlns:a16="http://schemas.microsoft.com/office/drawing/2014/main" id="{590F8A0B-3850-4B3D-BCE1-831090C9CD80}"/>
              </a:ext>
            </a:extLst>
          </p:cNvPr>
          <p:cNvPicPr>
            <a:picLocks noChangeAspect="1"/>
          </p:cNvPicPr>
          <p:nvPr/>
        </p:nvPicPr>
        <p:blipFill>
          <a:blip r:embed="rId5"/>
          <a:stretch>
            <a:fillRect/>
          </a:stretch>
        </p:blipFill>
        <p:spPr>
          <a:xfrm flipH="1">
            <a:off x="6102095" y="0"/>
            <a:ext cx="6089905" cy="6858000"/>
          </a:xfrm>
          <a:prstGeom prst="rect">
            <a:avLst/>
          </a:prstGeom>
        </p:spPr>
      </p:pic>
      <p:sp>
        <p:nvSpPr>
          <p:cNvPr id="2" name="Title 1"/>
          <p:cNvSpPr>
            <a:spLocks noGrp="1"/>
          </p:cNvSpPr>
          <p:nvPr>
            <p:ph type="ctrTitle"/>
          </p:nvPr>
        </p:nvSpPr>
        <p:spPr>
          <a:xfrm>
            <a:off x="2665412" y="5791200"/>
            <a:ext cx="6858000" cy="1367896"/>
          </a:xfrm>
        </p:spPr>
        <p:txBody>
          <a:bodyPr>
            <a:normAutofit/>
          </a:bodyPr>
          <a:lstStyle/>
          <a:p>
            <a:pPr algn="ctr"/>
            <a:r>
              <a:rPr lang="en-US" sz="2300" dirty="0"/>
              <a:t>INTRODUCING……</a:t>
            </a:r>
            <a:br>
              <a:rPr lang="en-US" sz="2300" dirty="0"/>
            </a:br>
            <a:r>
              <a:rPr lang="en-US" sz="2300" dirty="0"/>
              <a:t/>
            </a:r>
            <a:br>
              <a:rPr lang="en-US" sz="2300" dirty="0"/>
            </a:br>
            <a:r>
              <a:rPr lang="en-US" sz="2300" dirty="0"/>
              <a:t>					</a:t>
            </a:r>
          </a:p>
        </p:txBody>
      </p:sp>
    </p:spTree>
    <p:extLst>
      <p:ext uri="{BB962C8B-B14F-4D97-AF65-F5344CB8AC3E}">
        <p14:creationId xmlns:p14="http://schemas.microsoft.com/office/powerpoint/2010/main" val="172269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39097"/>
            <a:ext cx="5181600" cy="3781101"/>
          </a:xfrm>
        </p:spPr>
        <p:txBody>
          <a:bodyPr>
            <a:normAutofit/>
          </a:bodyPr>
          <a:lstStyle/>
          <a:p>
            <a:pPr algn="ctr"/>
            <a:r>
              <a:rPr lang="en-US" sz="5000" dirty="0"/>
              <a:t>Understanding Bone and Joint Health</a:t>
            </a:r>
            <a:br>
              <a:rPr lang="en-US" sz="5000" dirty="0"/>
            </a:br>
            <a:r>
              <a:rPr lang="en-US" sz="5000" dirty="0"/>
              <a:t>					</a:t>
            </a:r>
          </a:p>
        </p:txBody>
      </p:sp>
      <p:pic>
        <p:nvPicPr>
          <p:cNvPr id="7" name="Picture 6">
            <a:extLst>
              <a:ext uri="{FF2B5EF4-FFF2-40B4-BE49-F238E27FC236}">
                <a16:creationId xmlns:a16="http://schemas.microsoft.com/office/drawing/2014/main" id="{590F8A0B-3850-4B3D-BCE1-831090C9CD80}"/>
              </a:ext>
            </a:extLst>
          </p:cNvPr>
          <p:cNvPicPr>
            <a:picLocks noChangeAspect="1"/>
          </p:cNvPicPr>
          <p:nvPr/>
        </p:nvPicPr>
        <p:blipFill rotWithShape="1">
          <a:blip r:embed="rId3"/>
          <a:srcRect b="76"/>
          <a:stretch/>
        </p:blipFill>
        <p:spPr>
          <a:xfrm flipH="1">
            <a:off x="6100916" y="10"/>
            <a:ext cx="6091084" cy="6857990"/>
          </a:xfrm>
          <a:prstGeom prst="rect">
            <a:avLst/>
          </a:prstGeom>
        </p:spPr>
      </p:pic>
      <p:sp>
        <p:nvSpPr>
          <p:cNvPr id="8" name="Rectangle 7">
            <a:extLst>
              <a:ext uri="{FF2B5EF4-FFF2-40B4-BE49-F238E27FC236}">
                <a16:creationId xmlns:a16="http://schemas.microsoft.com/office/drawing/2014/main" id="{CD266BE6-4A57-4C6E-8182-B4571F0683CE}"/>
              </a:ext>
            </a:extLst>
          </p:cNvPr>
          <p:cNvSpPr/>
          <p:nvPr/>
        </p:nvSpPr>
        <p:spPr>
          <a:xfrm>
            <a:off x="6248399" y="304800"/>
            <a:ext cx="5715001" cy="4524315"/>
          </a:xfrm>
          <a:prstGeom prst="rect">
            <a:avLst/>
          </a:prstGeom>
        </p:spPr>
        <p:txBody>
          <a:bodyPr wrap="square">
            <a:spAutoFit/>
          </a:bodyPr>
          <a:lstStyle/>
          <a:p>
            <a:endParaRPr lang="en-US" b="1" dirty="0"/>
          </a:p>
          <a:p>
            <a:r>
              <a:rPr lang="en-US" b="1" dirty="0"/>
              <a:t>Joints are places where bones meet. Bones, muscles, ligaments and tendons all work together so that you can bend, twist, stretch and move about.</a:t>
            </a:r>
          </a:p>
          <a:p>
            <a:endParaRPr lang="en-US" b="1" dirty="0"/>
          </a:p>
          <a:p>
            <a:r>
              <a:rPr lang="en-US" b="1" dirty="0"/>
              <a:t>The ends of your bones are covered in a thin layer of a smooth tissue called cartilage. It acts like a slippery cushion that helps your joint move smoothly.</a:t>
            </a:r>
          </a:p>
          <a:p>
            <a:endParaRPr lang="en-US" b="1" dirty="0"/>
          </a:p>
          <a:p>
            <a:r>
              <a:rPr lang="en-US" b="1" dirty="0"/>
              <a:t>Around most of your joints is a joint capsule. This keeps your bones in place. Inside the capsule is a thick fluid which nourishes and lubricates your joint (like oil for a squeaky hinge).</a:t>
            </a:r>
          </a:p>
          <a:p>
            <a:endParaRPr lang="en-US" b="1" dirty="0"/>
          </a:p>
        </p:txBody>
      </p:sp>
      <p:sp>
        <p:nvSpPr>
          <p:cNvPr id="3" name="Rectangle 2">
            <a:extLst>
              <a:ext uri="{FF2B5EF4-FFF2-40B4-BE49-F238E27FC236}">
                <a16:creationId xmlns:a16="http://schemas.microsoft.com/office/drawing/2014/main" id="{6549860D-DEB7-44BC-BEC0-2466BE32682D}"/>
              </a:ext>
            </a:extLst>
          </p:cNvPr>
          <p:cNvSpPr/>
          <p:nvPr/>
        </p:nvSpPr>
        <p:spPr>
          <a:xfrm>
            <a:off x="1085236" y="5470972"/>
            <a:ext cx="9372600" cy="923330"/>
          </a:xfrm>
          <a:prstGeom prst="rect">
            <a:avLst/>
          </a:prstGeom>
        </p:spPr>
        <p:txBody>
          <a:bodyPr wrap="square">
            <a:spAutoFit/>
          </a:bodyPr>
          <a:lstStyle/>
          <a:p>
            <a:pPr algn="ctr"/>
            <a:r>
              <a:rPr lang="en-US" b="1" dirty="0"/>
              <a:t>Ligaments hold the joint together by joining one bone to another. </a:t>
            </a:r>
          </a:p>
          <a:p>
            <a:pPr algn="ctr"/>
            <a:r>
              <a:rPr lang="en-US" b="1" dirty="0"/>
              <a:t>Your muscles are attached to the bones by tendons. </a:t>
            </a:r>
          </a:p>
          <a:p>
            <a:pPr algn="ctr"/>
            <a:r>
              <a:rPr lang="en-US" b="1" dirty="0"/>
              <a:t>As your muscles contract, they pull on the bones to make the joint move.</a:t>
            </a:r>
            <a:endParaRPr lang="en-AU" b="1" dirty="0"/>
          </a:p>
        </p:txBody>
      </p:sp>
    </p:spTree>
    <p:extLst>
      <p:ext uri="{BB962C8B-B14F-4D97-AF65-F5344CB8AC3E}">
        <p14:creationId xmlns:p14="http://schemas.microsoft.com/office/powerpoint/2010/main" val="3096951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20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20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20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3"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32" presetClass="emph" presetSubtype="0" fill="hold" grpId="0" nodeType="afterEffect">
                                  <p:stCondLst>
                                    <p:cond delay="0"/>
                                  </p:stCondLst>
                                  <p:childTnLst>
                                    <p:animRot by="120000">
                                      <p:cBhvr>
                                        <p:cTn id="25" dur="100" fill="hold">
                                          <p:stCondLst>
                                            <p:cond delay="0"/>
                                          </p:stCondLst>
                                        </p:cTn>
                                        <p:tgtEl>
                                          <p:spTgt spid="3"/>
                                        </p:tgtEl>
                                        <p:attrNameLst>
                                          <p:attrName>r</p:attrName>
                                        </p:attrNameLst>
                                      </p:cBhvr>
                                    </p:animRot>
                                    <p:animRot by="-240000">
                                      <p:cBhvr>
                                        <p:cTn id="26" dur="200" fill="hold">
                                          <p:stCondLst>
                                            <p:cond delay="200"/>
                                          </p:stCondLst>
                                        </p:cTn>
                                        <p:tgtEl>
                                          <p:spTgt spid="3"/>
                                        </p:tgtEl>
                                        <p:attrNameLst>
                                          <p:attrName>r</p:attrName>
                                        </p:attrNameLst>
                                      </p:cBhvr>
                                    </p:animRot>
                                    <p:animRot by="240000">
                                      <p:cBhvr>
                                        <p:cTn id="27" dur="200" fill="hold">
                                          <p:stCondLst>
                                            <p:cond delay="400"/>
                                          </p:stCondLst>
                                        </p:cTn>
                                        <p:tgtEl>
                                          <p:spTgt spid="3"/>
                                        </p:tgtEl>
                                        <p:attrNameLst>
                                          <p:attrName>r</p:attrName>
                                        </p:attrNameLst>
                                      </p:cBhvr>
                                    </p:animRot>
                                    <p:animRot by="-240000">
                                      <p:cBhvr>
                                        <p:cTn id="28" dur="200" fill="hold">
                                          <p:stCondLst>
                                            <p:cond delay="600"/>
                                          </p:stCondLst>
                                        </p:cTn>
                                        <p:tgtEl>
                                          <p:spTgt spid="3"/>
                                        </p:tgtEl>
                                        <p:attrNameLst>
                                          <p:attrName>r</p:attrName>
                                        </p:attrNameLst>
                                      </p:cBhvr>
                                    </p:animRot>
                                    <p:animRot by="120000">
                                      <p:cBhvr>
                                        <p:cTn id="29"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3"/>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extLst/>
          </a:blip>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alphaModFix amt="30000"/>
            <a:extLst>
              <a:ext uri="{28A0092B-C50C-407E-A947-70E740481C1C}">
                <a14:useLocalDpi xmlns:a14="http://schemas.microsoft.com/office/drawing/2010/main" val="0"/>
              </a:ext>
            </a:extLst>
          </a:blip>
          <a:srcRect r="210"/>
          <a:stretch/>
        </p:blipFill>
        <p:spPr>
          <a:xfrm>
            <a:off x="3612" y="10"/>
            <a:ext cx="6090800" cy="6857990"/>
          </a:xfrm>
          <a:prstGeom prst="rect">
            <a:avLst/>
          </a:prstGeom>
        </p:spPr>
      </p:pic>
      <p:pic>
        <p:nvPicPr>
          <p:cNvPr id="7" name="Picture 6">
            <a:extLst>
              <a:ext uri="{FF2B5EF4-FFF2-40B4-BE49-F238E27FC236}">
                <a16:creationId xmlns:a16="http://schemas.microsoft.com/office/drawing/2014/main" id="{590F8A0B-3850-4B3D-BCE1-831090C9CD80}"/>
              </a:ext>
            </a:extLst>
          </p:cNvPr>
          <p:cNvPicPr>
            <a:picLocks noChangeAspect="1"/>
          </p:cNvPicPr>
          <p:nvPr/>
        </p:nvPicPr>
        <p:blipFill>
          <a:blip r:embed="rId5"/>
          <a:stretch>
            <a:fillRect/>
          </a:stretch>
        </p:blipFill>
        <p:spPr>
          <a:xfrm flipH="1">
            <a:off x="6102095" y="0"/>
            <a:ext cx="6089905" cy="6858000"/>
          </a:xfrm>
          <a:prstGeom prst="rect">
            <a:avLst/>
          </a:prstGeom>
        </p:spPr>
      </p:pic>
      <p:pic>
        <p:nvPicPr>
          <p:cNvPr id="4" name="Picture 3">
            <a:extLst>
              <a:ext uri="{FF2B5EF4-FFF2-40B4-BE49-F238E27FC236}">
                <a16:creationId xmlns:a16="http://schemas.microsoft.com/office/drawing/2014/main" id="{39EE8E9C-0EAD-431D-979F-BC8FF0B37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0906" y="-10"/>
            <a:ext cx="6858000" cy="6858000"/>
          </a:xfrm>
          <a:prstGeom prst="rect">
            <a:avLst/>
          </a:prstGeom>
        </p:spPr>
      </p:pic>
      <p:sp>
        <p:nvSpPr>
          <p:cNvPr id="8" name="Title 1">
            <a:extLst>
              <a:ext uri="{FF2B5EF4-FFF2-40B4-BE49-F238E27FC236}">
                <a16:creationId xmlns:a16="http://schemas.microsoft.com/office/drawing/2014/main" id="{A65A58A9-B093-4D52-AF42-F4AE157D447C}"/>
              </a:ext>
            </a:extLst>
          </p:cNvPr>
          <p:cNvSpPr txBox="1">
            <a:spLocks/>
          </p:cNvSpPr>
          <p:nvPr/>
        </p:nvSpPr>
        <p:spPr>
          <a:xfrm>
            <a:off x="2665412" y="5791200"/>
            <a:ext cx="6858000" cy="1367896"/>
          </a:xfrm>
          <a:prstGeom prst="rect">
            <a:avLst/>
          </a:prstGeom>
          <a:effectLst>
            <a:outerShdw blurRad="50800" dir="14400000">
              <a:srgbClr val="000000">
                <a:alpha val="60000"/>
              </a:srgbClr>
            </a:outerShdw>
          </a:effectLst>
        </p:spPr>
        <p:txBody>
          <a:bodyPr vert="horz" lIns="91440" tIns="45720" rIns="91440" bIns="45720" rtlCol="0" anchor="b">
            <a:normAutofit/>
          </a:bodyPr>
          <a:lstStyle>
            <a:lvl1pPr algn="l" defTabSz="457200" rtl="0" eaLnBrk="1" latinLnBrk="0" hangingPunct="1">
              <a:spcBef>
                <a:spcPct val="0"/>
              </a:spcBef>
              <a:buNone/>
              <a:defRPr sz="54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300"/>
              <a:t>Prime™ Joint by Isotonix®</a:t>
            </a:r>
            <a:br>
              <a:rPr lang="en-US" sz="2300"/>
            </a:br>
            <a:r>
              <a:rPr lang="en-US" sz="2300"/>
              <a:t/>
            </a:r>
            <a:br>
              <a:rPr lang="en-US" sz="2300"/>
            </a:br>
            <a:r>
              <a:rPr lang="en-US" sz="2300"/>
              <a:t>					</a:t>
            </a:r>
            <a:endParaRPr lang="en-US" sz="2300" dirty="0"/>
          </a:p>
        </p:txBody>
      </p:sp>
    </p:spTree>
    <p:extLst>
      <p:ext uri="{BB962C8B-B14F-4D97-AF65-F5344CB8AC3E}">
        <p14:creationId xmlns:p14="http://schemas.microsoft.com/office/powerpoint/2010/main" val="3964922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666D86B-758B-4A57-B1F8-D0CC3E8AD2FA}"/>
              </a:ext>
            </a:extLst>
          </p:cNvPr>
          <p:cNvSpPr>
            <a:spLocks noGrp="1"/>
          </p:cNvSpPr>
          <p:nvPr>
            <p:ph type="title"/>
          </p:nvPr>
        </p:nvSpPr>
        <p:spPr>
          <a:xfrm>
            <a:off x="810002" y="639097"/>
            <a:ext cx="4961534" cy="3781101"/>
          </a:xfrm>
        </p:spPr>
        <p:txBody>
          <a:bodyPr vert="horz" lIns="91440" tIns="45720" rIns="91440" bIns="45720" rtlCol="0" anchor="b">
            <a:normAutofit/>
          </a:bodyPr>
          <a:lstStyle/>
          <a:p>
            <a:pPr algn="ctr">
              <a:lnSpc>
                <a:spcPct val="90000"/>
              </a:lnSpc>
            </a:pPr>
            <a:r>
              <a:rPr lang="en-US" sz="3400" dirty="0"/>
              <a:t>Only product on the market delivering glucosamine, with the powerful antioxidant </a:t>
            </a:r>
            <a:r>
              <a:rPr lang="en-US" sz="3400" dirty="0" err="1"/>
              <a:t>Pycnogenol</a:t>
            </a:r>
            <a:r>
              <a:rPr lang="en-US" sz="3400" dirty="0"/>
              <a:t>®† in isotonic form</a:t>
            </a:r>
            <a:br>
              <a:rPr lang="en-US" sz="3400" dirty="0"/>
            </a:br>
            <a:endParaRPr lang="en-US" sz="3400" dirty="0"/>
          </a:p>
        </p:txBody>
      </p:sp>
      <p:sp>
        <p:nvSpPr>
          <p:cNvPr id="3" name="Text Placeholder 2">
            <a:extLst>
              <a:ext uri="{FF2B5EF4-FFF2-40B4-BE49-F238E27FC236}">
                <a16:creationId xmlns:a16="http://schemas.microsoft.com/office/drawing/2014/main" id="{06075AF3-86EA-4EBA-9C01-6F1D289168D1}"/>
              </a:ext>
            </a:extLst>
          </p:cNvPr>
          <p:cNvSpPr>
            <a:spLocks noGrp="1"/>
          </p:cNvSpPr>
          <p:nvPr>
            <p:ph type="body" idx="1"/>
          </p:nvPr>
        </p:nvSpPr>
        <p:spPr>
          <a:xfrm>
            <a:off x="76200" y="5628476"/>
            <a:ext cx="7924801" cy="785656"/>
          </a:xfrm>
        </p:spPr>
        <p:txBody>
          <a:bodyPr vert="horz" lIns="91440" tIns="45720" rIns="91440" bIns="45720" rtlCol="0" anchor="t">
            <a:noAutofit/>
          </a:bodyPr>
          <a:lstStyle/>
          <a:p>
            <a:pPr algn="l"/>
            <a:r>
              <a:rPr lang="en-US" sz="2200" b="1" dirty="0"/>
              <a:t>Our exclusive solution for promoting optimal joint health</a:t>
            </a:r>
          </a:p>
        </p:txBody>
      </p:sp>
      <p:pic>
        <p:nvPicPr>
          <p:cNvPr id="6" name="Picture 5">
            <a:extLst>
              <a:ext uri="{FF2B5EF4-FFF2-40B4-BE49-F238E27FC236}">
                <a16:creationId xmlns:a16="http://schemas.microsoft.com/office/drawing/2014/main" id="{470908C8-B760-410A-B08A-78B3162C32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9" r="5754"/>
          <a:stretch/>
        </p:blipFill>
        <p:spPr>
          <a:xfrm>
            <a:off x="6100916" y="10"/>
            <a:ext cx="6091084" cy="6857990"/>
          </a:xfrm>
          <a:prstGeom prst="rect">
            <a:avLst/>
          </a:prstGeom>
        </p:spPr>
      </p:pic>
    </p:spTree>
    <p:extLst>
      <p:ext uri="{BB962C8B-B14F-4D97-AF65-F5344CB8AC3E}">
        <p14:creationId xmlns:p14="http://schemas.microsoft.com/office/powerpoint/2010/main" val="3368984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E8FE8-9F14-4F0E-9349-37DC235B59F0}"/>
              </a:ext>
            </a:extLst>
          </p:cNvPr>
          <p:cNvSpPr>
            <a:spLocks noGrp="1"/>
          </p:cNvSpPr>
          <p:nvPr>
            <p:ph type="title"/>
          </p:nvPr>
        </p:nvSpPr>
        <p:spPr>
          <a:xfrm>
            <a:off x="685800" y="152400"/>
            <a:ext cx="10571998" cy="1512452"/>
          </a:xfrm>
        </p:spPr>
        <p:txBody>
          <a:bodyPr/>
          <a:lstStyle/>
          <a:p>
            <a:r>
              <a:rPr lang="en-US" sz="3000" dirty="0"/>
              <a:t>This winning combination of proven ingredients supports and helps maintain optimal joint health, cartilage and inflammation:</a:t>
            </a:r>
            <a:endParaRPr lang="en-AU" sz="3000" dirty="0"/>
          </a:p>
        </p:txBody>
      </p:sp>
      <p:sp>
        <p:nvSpPr>
          <p:cNvPr id="3" name="Content Placeholder 2">
            <a:extLst>
              <a:ext uri="{FF2B5EF4-FFF2-40B4-BE49-F238E27FC236}">
                <a16:creationId xmlns:a16="http://schemas.microsoft.com/office/drawing/2014/main" id="{F82DC912-E8CF-4BA2-8338-FEE8F61F245A}"/>
              </a:ext>
            </a:extLst>
          </p:cNvPr>
          <p:cNvSpPr>
            <a:spLocks noGrp="1"/>
          </p:cNvSpPr>
          <p:nvPr>
            <p:ph idx="1"/>
          </p:nvPr>
        </p:nvSpPr>
        <p:spPr>
          <a:xfrm>
            <a:off x="717884" y="2438400"/>
            <a:ext cx="4896288" cy="3636511"/>
          </a:xfrm>
        </p:spPr>
        <p:txBody>
          <a:bodyPr>
            <a:normAutofit/>
          </a:bodyPr>
          <a:lstStyle/>
          <a:p>
            <a:pPr marL="0" indent="0">
              <a:buNone/>
            </a:pPr>
            <a:r>
              <a:rPr lang="en-US" sz="2200" dirty="0"/>
              <a:t>Glucosamine </a:t>
            </a:r>
          </a:p>
          <a:p>
            <a:r>
              <a:rPr lang="en-US" sz="2200" dirty="0"/>
              <a:t>Supports healthy joint function and promotes the normal production of synovial fluid, which lubricates your joints and regenerates cartilage. Glucosamine is not readily available from food sources, making supplementation ideal for glucosamine needs.</a:t>
            </a:r>
          </a:p>
        </p:txBody>
      </p:sp>
      <p:sp>
        <p:nvSpPr>
          <p:cNvPr id="4" name="Content Placeholder 2">
            <a:extLst>
              <a:ext uri="{FF2B5EF4-FFF2-40B4-BE49-F238E27FC236}">
                <a16:creationId xmlns:a16="http://schemas.microsoft.com/office/drawing/2014/main" id="{4C32CC8D-94A2-4FE1-8E6D-6D29D9FB578D}"/>
              </a:ext>
            </a:extLst>
          </p:cNvPr>
          <p:cNvSpPr txBox="1">
            <a:spLocks/>
          </p:cNvSpPr>
          <p:nvPr/>
        </p:nvSpPr>
        <p:spPr>
          <a:xfrm>
            <a:off x="6324600" y="2819400"/>
            <a:ext cx="4591486" cy="3636511"/>
          </a:xfrm>
          <a:prstGeom prst="rect">
            <a:avLst/>
          </a:prstGeom>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en-US" sz="2200" dirty="0" err="1"/>
              <a:t>Pycnogenol</a:t>
            </a:r>
            <a:r>
              <a:rPr lang="en-US" sz="2200" dirty="0"/>
              <a:t> </a:t>
            </a:r>
          </a:p>
          <a:p>
            <a:r>
              <a:rPr lang="en-US" sz="2200" dirty="0"/>
              <a:t>Inhibits the body’s overactive inflammatory processes and supports relief from temporary inflammation associated with daily activities and the normal aging process. </a:t>
            </a:r>
            <a:r>
              <a:rPr lang="en-US" sz="2200" dirty="0" err="1"/>
              <a:t>Pycnogenol</a:t>
            </a:r>
            <a:r>
              <a:rPr lang="en-US" sz="2200" dirty="0"/>
              <a:t>® is highly bioavailable to the body, making it easily absorbed, according to studies.</a:t>
            </a:r>
          </a:p>
          <a:p>
            <a:endParaRPr lang="en-AU" sz="2200" dirty="0"/>
          </a:p>
        </p:txBody>
      </p:sp>
    </p:spTree>
    <p:extLst>
      <p:ext uri="{BB962C8B-B14F-4D97-AF65-F5344CB8AC3E}">
        <p14:creationId xmlns:p14="http://schemas.microsoft.com/office/powerpoint/2010/main" val="450348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E8FE8-9F14-4F0E-9349-37DC235B59F0}"/>
              </a:ext>
            </a:extLst>
          </p:cNvPr>
          <p:cNvSpPr>
            <a:spLocks noGrp="1"/>
          </p:cNvSpPr>
          <p:nvPr>
            <p:ph type="title"/>
          </p:nvPr>
        </p:nvSpPr>
        <p:spPr>
          <a:xfrm>
            <a:off x="457200" y="8021"/>
            <a:ext cx="10571998" cy="1512452"/>
          </a:xfrm>
        </p:spPr>
        <p:txBody>
          <a:bodyPr/>
          <a:lstStyle/>
          <a:p>
            <a:r>
              <a:rPr lang="en-US" sz="6000" dirty="0"/>
              <a:t>Glucosamine</a:t>
            </a:r>
            <a:endParaRPr lang="en-AU" sz="6000" dirty="0"/>
          </a:p>
        </p:txBody>
      </p:sp>
      <p:sp>
        <p:nvSpPr>
          <p:cNvPr id="3" name="Content Placeholder 2">
            <a:extLst>
              <a:ext uri="{FF2B5EF4-FFF2-40B4-BE49-F238E27FC236}">
                <a16:creationId xmlns:a16="http://schemas.microsoft.com/office/drawing/2014/main" id="{F82DC912-E8CF-4BA2-8338-FEE8F61F245A}"/>
              </a:ext>
            </a:extLst>
          </p:cNvPr>
          <p:cNvSpPr>
            <a:spLocks noGrp="1"/>
          </p:cNvSpPr>
          <p:nvPr>
            <p:ph idx="1"/>
          </p:nvPr>
        </p:nvSpPr>
        <p:spPr>
          <a:xfrm>
            <a:off x="304800" y="2667000"/>
            <a:ext cx="10554574" cy="3636511"/>
          </a:xfrm>
        </p:spPr>
        <p:txBody>
          <a:bodyPr>
            <a:noAutofit/>
          </a:bodyPr>
          <a:lstStyle/>
          <a:p>
            <a:r>
              <a:rPr lang="en-US" sz="2000" dirty="0"/>
              <a:t>Glucosamine is a molecule that is naturally </a:t>
            </a:r>
            <a:r>
              <a:rPr lang="en-US" sz="2000" dirty="0" err="1"/>
              <a:t>synthesised</a:t>
            </a:r>
            <a:r>
              <a:rPr lang="en-US" sz="2000" dirty="0"/>
              <a:t> in the body from glucose and the amino acid glutamine. </a:t>
            </a:r>
          </a:p>
          <a:p>
            <a:pPr marL="0" indent="0">
              <a:buNone/>
            </a:pPr>
            <a:endParaRPr lang="en-US" sz="2000" dirty="0"/>
          </a:p>
          <a:p>
            <a:r>
              <a:rPr lang="en-US" sz="2000" dirty="0"/>
              <a:t>Glucosamine is an important constituent of glycosaminoglycans in cartilage matrix and synovial fluid. </a:t>
            </a:r>
          </a:p>
          <a:p>
            <a:pPr marL="0" indent="0">
              <a:buNone/>
            </a:pPr>
            <a:endParaRPr lang="en-US" sz="2000" dirty="0"/>
          </a:p>
          <a:p>
            <a:r>
              <a:rPr lang="en-US" sz="2000" dirty="0"/>
              <a:t>As our bodies age, we are less able to produce glucosamine, resulting in cartilage that is less flexible and weak. </a:t>
            </a:r>
          </a:p>
          <a:p>
            <a:pPr marL="0" indent="0">
              <a:buNone/>
            </a:pPr>
            <a:endParaRPr lang="en-US" sz="2000" dirty="0"/>
          </a:p>
          <a:p>
            <a:r>
              <a:rPr lang="en-US" sz="2000" dirty="0"/>
              <a:t>Studies have shown that glucosamine supplementation can support normal, healthy cartilage cell production to help maintain overall joint health. </a:t>
            </a:r>
          </a:p>
        </p:txBody>
      </p:sp>
    </p:spTree>
    <p:extLst>
      <p:ext uri="{BB962C8B-B14F-4D97-AF65-F5344CB8AC3E}">
        <p14:creationId xmlns:p14="http://schemas.microsoft.com/office/powerpoint/2010/main" val="2190174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E8FE8-9F14-4F0E-9349-37DC235B59F0}"/>
              </a:ext>
            </a:extLst>
          </p:cNvPr>
          <p:cNvSpPr>
            <a:spLocks noGrp="1"/>
          </p:cNvSpPr>
          <p:nvPr>
            <p:ph type="title"/>
          </p:nvPr>
        </p:nvSpPr>
        <p:spPr>
          <a:xfrm>
            <a:off x="457200" y="152400"/>
            <a:ext cx="10571998" cy="1512452"/>
          </a:xfrm>
        </p:spPr>
        <p:txBody>
          <a:bodyPr/>
          <a:lstStyle/>
          <a:p>
            <a:r>
              <a:rPr lang="en-US" sz="6000" dirty="0" err="1"/>
              <a:t>Pycnogenol</a:t>
            </a:r>
            <a:endParaRPr lang="en-AU" sz="6000" dirty="0"/>
          </a:p>
        </p:txBody>
      </p:sp>
      <p:sp>
        <p:nvSpPr>
          <p:cNvPr id="3" name="Content Placeholder 2">
            <a:extLst>
              <a:ext uri="{FF2B5EF4-FFF2-40B4-BE49-F238E27FC236}">
                <a16:creationId xmlns:a16="http://schemas.microsoft.com/office/drawing/2014/main" id="{F82DC912-E8CF-4BA2-8338-FEE8F61F245A}"/>
              </a:ext>
            </a:extLst>
          </p:cNvPr>
          <p:cNvSpPr>
            <a:spLocks noGrp="1"/>
          </p:cNvSpPr>
          <p:nvPr>
            <p:ph idx="1"/>
          </p:nvPr>
        </p:nvSpPr>
        <p:spPr>
          <a:xfrm>
            <a:off x="228600" y="2840489"/>
            <a:ext cx="11734800" cy="3636511"/>
          </a:xfrm>
        </p:spPr>
        <p:txBody>
          <a:bodyPr>
            <a:noAutofit/>
          </a:bodyPr>
          <a:lstStyle/>
          <a:p>
            <a:r>
              <a:rPr lang="en-US" sz="1600" dirty="0" err="1"/>
              <a:t>Pycnogenol</a:t>
            </a:r>
            <a:r>
              <a:rPr lang="en-US" sz="1600" dirty="0"/>
              <a:t> is a water-soluble flavonoid complex with powerful benefits.</a:t>
            </a:r>
          </a:p>
          <a:p>
            <a:pPr marL="0" indent="0">
              <a:buNone/>
            </a:pPr>
            <a:endParaRPr lang="en-US" sz="1600" dirty="0"/>
          </a:p>
          <a:p>
            <a:r>
              <a:rPr lang="en-US" sz="1600" dirty="0"/>
              <a:t>Numerous studies have examined the anti-inflammatory properties of </a:t>
            </a:r>
            <a:r>
              <a:rPr lang="en-US" sz="1600" dirty="0" err="1"/>
              <a:t>Pycnogenol</a:t>
            </a:r>
            <a:r>
              <a:rPr lang="en-US" sz="1600" dirty="0"/>
              <a:t>. The body’s inflammatory response is a natural process. It is an essential component of the body’s defense system, and can be triggered from numerous internal and external factors. </a:t>
            </a:r>
          </a:p>
          <a:p>
            <a:pPr marL="0" indent="0">
              <a:buNone/>
            </a:pPr>
            <a:endParaRPr lang="en-US" sz="1600" dirty="0"/>
          </a:p>
          <a:p>
            <a:r>
              <a:rPr lang="en-US" sz="1600" dirty="0" err="1"/>
              <a:t>Pycnogenol</a:t>
            </a:r>
            <a:r>
              <a:rPr lang="en-US" sz="1600" dirty="0"/>
              <a:t> has been shown help maintain the body’s natural defenses by inhibiting over active inflammatory responses associated with the normal aging process. Research has shown that </a:t>
            </a:r>
            <a:r>
              <a:rPr lang="en-US" sz="1600" dirty="0" err="1"/>
              <a:t>Pycnogenol</a:t>
            </a:r>
            <a:r>
              <a:rPr lang="en-US" sz="1600" dirty="0"/>
              <a:t> may inhibit the activation of NF-kappa B and AP-1, both of which are proinflammatory mediators.</a:t>
            </a:r>
          </a:p>
          <a:p>
            <a:pPr marL="0" indent="0">
              <a:buNone/>
            </a:pPr>
            <a:r>
              <a:rPr lang="en-US" sz="1600" dirty="0"/>
              <a:t> </a:t>
            </a:r>
          </a:p>
          <a:p>
            <a:r>
              <a:rPr lang="en-US" sz="1600" dirty="0" err="1"/>
              <a:t>Pycnogenol</a:t>
            </a:r>
            <a:r>
              <a:rPr lang="en-US" sz="1600" dirty="0"/>
              <a:t> supplementation can also promote normal COX-2 and 5-LOX gene expression and support healthy leukotriene biosynthesis.</a:t>
            </a:r>
          </a:p>
          <a:p>
            <a:pPr marL="0" indent="0">
              <a:buNone/>
            </a:pPr>
            <a:endParaRPr lang="en-US" sz="1600" dirty="0"/>
          </a:p>
          <a:p>
            <a:r>
              <a:rPr lang="en-US" sz="1600" dirty="0"/>
              <a:t> In addition, studies have shown the ability of </a:t>
            </a:r>
            <a:r>
              <a:rPr lang="en-US" sz="1600" dirty="0" err="1"/>
              <a:t>Pycnogenol</a:t>
            </a:r>
            <a:r>
              <a:rPr lang="en-US" sz="1600" dirty="0"/>
              <a:t> to cross-link collagen </a:t>
            </a:r>
            <a:r>
              <a:rPr lang="en-US" sz="1600" dirty="0" err="1"/>
              <a:t>fibres</a:t>
            </a:r>
            <a:r>
              <a:rPr lang="en-US" sz="1600" dirty="0"/>
              <a:t> and strengthen connective tissue proteins.</a:t>
            </a:r>
          </a:p>
          <a:p>
            <a:endParaRPr lang="en-AU" sz="1600" dirty="0"/>
          </a:p>
        </p:txBody>
      </p:sp>
    </p:spTree>
    <p:extLst>
      <p:ext uri="{BB962C8B-B14F-4D97-AF65-F5344CB8AC3E}">
        <p14:creationId xmlns:p14="http://schemas.microsoft.com/office/powerpoint/2010/main" val="1939450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D9728-7345-43B7-8E09-6CBF37C615ED}"/>
              </a:ext>
            </a:extLst>
          </p:cNvPr>
          <p:cNvSpPr>
            <a:spLocks noGrp="1"/>
          </p:cNvSpPr>
          <p:nvPr>
            <p:ph type="title"/>
          </p:nvPr>
        </p:nvSpPr>
        <p:spPr/>
        <p:txBody>
          <a:bodyPr/>
          <a:lstStyle/>
          <a:p>
            <a:r>
              <a:rPr lang="en-AU" dirty="0"/>
              <a:t>Additional Benefits:</a:t>
            </a:r>
          </a:p>
        </p:txBody>
      </p:sp>
      <p:sp>
        <p:nvSpPr>
          <p:cNvPr id="3" name="Content Placeholder 2">
            <a:extLst>
              <a:ext uri="{FF2B5EF4-FFF2-40B4-BE49-F238E27FC236}">
                <a16:creationId xmlns:a16="http://schemas.microsoft.com/office/drawing/2014/main" id="{B9AF94BE-A972-458E-A148-C7BC7DC0EFCD}"/>
              </a:ext>
            </a:extLst>
          </p:cNvPr>
          <p:cNvSpPr>
            <a:spLocks noGrp="1"/>
          </p:cNvSpPr>
          <p:nvPr>
            <p:ph sz="half" idx="1"/>
          </p:nvPr>
        </p:nvSpPr>
        <p:spPr/>
        <p:txBody>
          <a:bodyPr>
            <a:normAutofit/>
          </a:bodyPr>
          <a:lstStyle/>
          <a:p>
            <a:r>
              <a:rPr lang="en-US" sz="2000" dirty="0"/>
              <a:t>Ideal for men and women with an active lifestyle and/or aging.</a:t>
            </a:r>
          </a:p>
          <a:p>
            <a:r>
              <a:rPr lang="en-US" sz="2000" dirty="0"/>
              <a:t>Maintains joint health</a:t>
            </a:r>
          </a:p>
          <a:p>
            <a:r>
              <a:rPr lang="en-US" sz="2000" dirty="0"/>
              <a:t>Supports joint cartilage health</a:t>
            </a:r>
          </a:p>
          <a:p>
            <a:r>
              <a:rPr lang="en-US" sz="2000" dirty="0"/>
              <a:t>Relieves mild joint inflammation*</a:t>
            </a:r>
          </a:p>
          <a:p>
            <a:endParaRPr lang="en-AU" sz="2000" dirty="0"/>
          </a:p>
        </p:txBody>
      </p:sp>
      <p:sp>
        <p:nvSpPr>
          <p:cNvPr id="4" name="Content Placeholder 3">
            <a:extLst>
              <a:ext uri="{FF2B5EF4-FFF2-40B4-BE49-F238E27FC236}">
                <a16:creationId xmlns:a16="http://schemas.microsoft.com/office/drawing/2014/main" id="{C868BEA0-F183-4EFF-B0A3-D103211FF66C}"/>
              </a:ext>
            </a:extLst>
          </p:cNvPr>
          <p:cNvSpPr>
            <a:spLocks noGrp="1"/>
          </p:cNvSpPr>
          <p:nvPr>
            <p:ph sz="half" idx="2"/>
          </p:nvPr>
        </p:nvSpPr>
        <p:spPr>
          <a:xfrm>
            <a:off x="6187415" y="2533436"/>
            <a:ext cx="5194583" cy="3638764"/>
          </a:xfrm>
        </p:spPr>
        <p:txBody>
          <a:bodyPr>
            <a:normAutofit/>
          </a:bodyPr>
          <a:lstStyle/>
          <a:p>
            <a:r>
              <a:rPr lang="en-US" sz="2000" dirty="0"/>
              <a:t>Does not contain chondroitin (very poor absorption due to its high molecular weight and has inconclusive research)</a:t>
            </a:r>
          </a:p>
          <a:p>
            <a:r>
              <a:rPr lang="en-US" sz="2000" dirty="0"/>
              <a:t>Does not contain MSM. Research on MSM is also inconclusive, and it take large quantities (2-6 grams) daily for effects to become noticeable.</a:t>
            </a:r>
          </a:p>
          <a:p>
            <a:endParaRPr lang="en-AU" sz="2000" dirty="0"/>
          </a:p>
        </p:txBody>
      </p:sp>
    </p:spTree>
    <p:extLst>
      <p:ext uri="{BB962C8B-B14F-4D97-AF65-F5344CB8AC3E}">
        <p14:creationId xmlns:p14="http://schemas.microsoft.com/office/powerpoint/2010/main" val="2187846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left)">
                                      <p:cBhvr>
                                        <p:cTn id="27" dur="1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CCD9728-7345-43B7-8E09-6CBF37C615ED}"/>
              </a:ext>
            </a:extLst>
          </p:cNvPr>
          <p:cNvSpPr>
            <a:spLocks noGrp="1"/>
          </p:cNvSpPr>
          <p:nvPr>
            <p:ph type="title"/>
          </p:nvPr>
        </p:nvSpPr>
        <p:spPr>
          <a:xfrm>
            <a:off x="810000" y="447188"/>
            <a:ext cx="10571998" cy="970450"/>
          </a:xfrm>
        </p:spPr>
        <p:txBody>
          <a:bodyPr vert="horz" lIns="91440" tIns="45720" rIns="91440" bIns="45720" rtlCol="0" anchor="b">
            <a:normAutofit/>
          </a:bodyPr>
          <a:lstStyle/>
          <a:p>
            <a:pPr>
              <a:lnSpc>
                <a:spcPct val="90000"/>
              </a:lnSpc>
            </a:pPr>
            <a:r>
              <a:rPr lang="en-US" sz="3100" dirty="0"/>
              <a:t>Isotonix - The world’s most advanced nutraceuticals</a:t>
            </a:r>
          </a:p>
        </p:txBody>
      </p:sp>
      <p:sp>
        <p:nvSpPr>
          <p:cNvPr id="3" name="Content Placeholder 2">
            <a:extLst>
              <a:ext uri="{FF2B5EF4-FFF2-40B4-BE49-F238E27FC236}">
                <a16:creationId xmlns:a16="http://schemas.microsoft.com/office/drawing/2014/main" id="{B9AF94BE-A972-458E-A148-C7BC7DC0EFCD}"/>
              </a:ext>
            </a:extLst>
          </p:cNvPr>
          <p:cNvSpPr>
            <a:spLocks noGrp="1"/>
          </p:cNvSpPr>
          <p:nvPr>
            <p:ph sz="half" idx="1"/>
          </p:nvPr>
        </p:nvSpPr>
        <p:spPr>
          <a:xfrm>
            <a:off x="818713" y="2540000"/>
            <a:ext cx="4743887" cy="3632200"/>
          </a:xfrm>
        </p:spPr>
        <p:txBody>
          <a:bodyPr vert="horz" lIns="91440" tIns="45720" rIns="91440" bIns="45720" rtlCol="0" anchor="ctr">
            <a:noAutofit/>
          </a:bodyPr>
          <a:lstStyle/>
          <a:p>
            <a:pPr algn="just">
              <a:lnSpc>
                <a:spcPct val="90000"/>
              </a:lnSpc>
            </a:pPr>
            <a:endParaRPr lang="en-US" sz="2000" dirty="0"/>
          </a:p>
          <a:p>
            <a:pPr marL="0" indent="0" algn="just">
              <a:lnSpc>
                <a:spcPct val="90000"/>
              </a:lnSpc>
              <a:buNone/>
            </a:pPr>
            <a:r>
              <a:rPr lang="en-US" sz="2000" dirty="0" err="1"/>
              <a:t>Isotonix</a:t>
            </a:r>
            <a:r>
              <a:rPr lang="en-US" sz="2000" dirty="0"/>
              <a:t> dietary supplements are delivered in an isotonic solution. This means that the body has less work to do in obtaining maximum absorption. The isotonic state of the suspension allows nutrients to pass directly into the small intestine and be rapidly absorbed into the bloodstream. With </a:t>
            </a:r>
            <a:r>
              <a:rPr lang="en-US" sz="2000" dirty="0" err="1"/>
              <a:t>Isotonix</a:t>
            </a:r>
            <a:r>
              <a:rPr lang="en-US" sz="2000" dirty="0"/>
              <a:t> products, little nutritive value is lost, making the absorption of nutrients highly efficient while delivering maximum results.</a:t>
            </a:r>
          </a:p>
          <a:p>
            <a:pPr algn="just">
              <a:lnSpc>
                <a:spcPct val="90000"/>
              </a:lnSpc>
            </a:pPr>
            <a:endParaRPr lang="en-US" sz="2000" dirty="0"/>
          </a:p>
        </p:txBody>
      </p:sp>
      <p:pic>
        <p:nvPicPr>
          <p:cNvPr id="9" name="Picture 8">
            <a:extLst>
              <a:ext uri="{FF2B5EF4-FFF2-40B4-BE49-F238E27FC236}">
                <a16:creationId xmlns:a16="http://schemas.microsoft.com/office/drawing/2014/main" id="{F6BFADD3-3FB2-4726-A684-5FABFF001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356" y="2413000"/>
            <a:ext cx="3716338" cy="371633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9793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714" y="193669"/>
            <a:ext cx="6838950" cy="1325563"/>
          </a:xfrm>
        </p:spPr>
        <p:txBody>
          <a:bodyPr>
            <a:normAutofit/>
          </a:bodyPr>
          <a:lstStyle/>
          <a:p>
            <a:r>
              <a:rPr lang="en-US" sz="8000" dirty="0">
                <a:solidFill>
                  <a:schemeClr val="bg1">
                    <a:lumMod val="50000"/>
                  </a:schemeClr>
                </a:solidFill>
                <a:latin typeface="Brush Script MT" panose="03060802040406070304" pitchFamily="66" charset="0"/>
              </a:rPr>
              <a:t>Delivery System </a:t>
            </a:r>
            <a:endParaRPr lang="en-AU" sz="8000" dirty="0">
              <a:solidFill>
                <a:schemeClr val="bg1">
                  <a:lumMod val="50000"/>
                </a:schemeClr>
              </a:solidFill>
              <a:latin typeface="Brush Script MT" panose="03060802040406070304" pitchFamily="66" charset="0"/>
            </a:endParaRPr>
          </a:p>
        </p:txBody>
      </p:sp>
      <p:pic>
        <p:nvPicPr>
          <p:cNvPr id="4" name="Picture 3" descr="http://images.marketamerica.com/site/ix/desktop/images/learn/isotonic-deliv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43063"/>
            <a:ext cx="8839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t="-2" b="-6107"/>
          <a:stretch>
            <a:fillRect/>
          </a:stretch>
        </p:blipFill>
        <p:spPr bwMode="auto">
          <a:xfrm>
            <a:off x="888205" y="347663"/>
            <a:ext cx="34718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404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6" name="Rectangle 30">
            <a:extLst>
              <a:ext uri="{FF2B5EF4-FFF2-40B4-BE49-F238E27FC236}">
                <a16:creationId xmlns:a16="http://schemas.microsoft.com/office/drawing/2014/main" id="{A416E3E5-5186-46A4-AFBD-337387D316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A5B1E9-DBB2-45AF-8253-D6DA2D74F4DB}"/>
              </a:ext>
            </a:extLst>
          </p:cNvPr>
          <p:cNvSpPr>
            <a:spLocks noGrp="1"/>
          </p:cNvSpPr>
          <p:nvPr>
            <p:ph type="title"/>
          </p:nvPr>
        </p:nvSpPr>
        <p:spPr>
          <a:xfrm>
            <a:off x="8164749" y="457201"/>
            <a:ext cx="3575737" cy="1332688"/>
          </a:xfrm>
        </p:spPr>
        <p:txBody>
          <a:bodyPr vert="horz" lIns="91440" tIns="45720" rIns="91440" bIns="45720" rtlCol="0" anchor="b">
            <a:normAutofit/>
          </a:bodyPr>
          <a:lstStyle/>
          <a:p>
            <a:pPr algn="ctr">
              <a:lnSpc>
                <a:spcPct val="90000"/>
              </a:lnSpc>
            </a:pPr>
            <a:r>
              <a:rPr lang="en-US" sz="2500" dirty="0">
                <a:solidFill>
                  <a:srgbClr val="FFFFFF"/>
                </a:solidFill>
              </a:rPr>
              <a:t>How should Isotonix Prime Joint be taken?</a:t>
            </a:r>
          </a:p>
        </p:txBody>
      </p:sp>
      <p:pic>
        <p:nvPicPr>
          <p:cNvPr id="10" name="Picture 9">
            <a:extLst>
              <a:ext uri="{FF2B5EF4-FFF2-40B4-BE49-F238E27FC236}">
                <a16:creationId xmlns:a16="http://schemas.microsoft.com/office/drawing/2014/main" id="{2EF6DB61-0D3E-438A-9079-BA5BE826B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308" y="457201"/>
            <a:ext cx="5584161" cy="5584161"/>
          </a:xfrm>
          <a:prstGeom prst="roundRect">
            <a:avLst>
              <a:gd name="adj" fmla="val 3876"/>
            </a:avLst>
          </a:prstGeom>
          <a:ln>
            <a:solidFill>
              <a:schemeClr val="accent1"/>
            </a:solidFill>
          </a:ln>
          <a:effectLst/>
        </p:spPr>
      </p:pic>
      <p:sp>
        <p:nvSpPr>
          <p:cNvPr id="4" name="Content Placeholder 3">
            <a:extLst>
              <a:ext uri="{FF2B5EF4-FFF2-40B4-BE49-F238E27FC236}">
                <a16:creationId xmlns:a16="http://schemas.microsoft.com/office/drawing/2014/main" id="{952A2037-3E0E-440C-BC00-7E8FDE5EDC47}"/>
              </a:ext>
            </a:extLst>
          </p:cNvPr>
          <p:cNvSpPr>
            <a:spLocks noGrp="1"/>
          </p:cNvSpPr>
          <p:nvPr>
            <p:ph sz="half" idx="2"/>
          </p:nvPr>
        </p:nvSpPr>
        <p:spPr>
          <a:xfrm>
            <a:off x="8164749" y="2384181"/>
            <a:ext cx="3575737" cy="4016619"/>
          </a:xfrm>
        </p:spPr>
        <p:txBody>
          <a:bodyPr vert="horz" lIns="91440" tIns="45720" rIns="91440" bIns="45720" rtlCol="0" anchor="ctr">
            <a:noAutofit/>
          </a:bodyPr>
          <a:lstStyle/>
          <a:p>
            <a:pPr>
              <a:lnSpc>
                <a:spcPct val="90000"/>
              </a:lnSpc>
            </a:pPr>
            <a:r>
              <a:rPr lang="en-US" sz="2000" dirty="0">
                <a:solidFill>
                  <a:srgbClr val="FFFFFF"/>
                </a:solidFill>
              </a:rPr>
              <a:t>Pour 3 level, white bottle capfuls (9.99 g) of powder into a cup. </a:t>
            </a:r>
          </a:p>
          <a:p>
            <a:pPr>
              <a:lnSpc>
                <a:spcPct val="90000"/>
              </a:lnSpc>
            </a:pPr>
            <a:r>
              <a:rPr lang="en-US" sz="2000" dirty="0">
                <a:solidFill>
                  <a:srgbClr val="FFFFFF"/>
                </a:solidFill>
              </a:rPr>
              <a:t>Add 180 mL of water and stir for 1 dose. Line on the </a:t>
            </a:r>
            <a:r>
              <a:rPr lang="en-US" sz="2000" dirty="0" err="1">
                <a:solidFill>
                  <a:srgbClr val="FFFFFF"/>
                </a:solidFill>
              </a:rPr>
              <a:t>overcap</a:t>
            </a:r>
            <a:r>
              <a:rPr lang="en-US" sz="2000" dirty="0">
                <a:solidFill>
                  <a:srgbClr val="FFFFFF"/>
                </a:solidFill>
              </a:rPr>
              <a:t> indicates 60 </a:t>
            </a:r>
            <a:r>
              <a:rPr lang="en-US" sz="2000" dirty="0" err="1">
                <a:solidFill>
                  <a:srgbClr val="FFFFFF"/>
                </a:solidFill>
              </a:rPr>
              <a:t>mL.</a:t>
            </a:r>
            <a:r>
              <a:rPr lang="en-US" sz="2000" dirty="0">
                <a:solidFill>
                  <a:srgbClr val="FFFFFF"/>
                </a:solidFill>
              </a:rPr>
              <a:t> </a:t>
            </a:r>
          </a:p>
          <a:p>
            <a:pPr>
              <a:lnSpc>
                <a:spcPct val="90000"/>
              </a:lnSpc>
            </a:pPr>
            <a:r>
              <a:rPr lang="en-US" sz="2000" dirty="0">
                <a:solidFill>
                  <a:srgbClr val="FFFFFF"/>
                </a:solidFill>
              </a:rPr>
              <a:t>Drink immediately after mixing is complete.  </a:t>
            </a:r>
          </a:p>
        </p:txBody>
      </p:sp>
    </p:spTree>
    <p:extLst>
      <p:ext uri="{BB962C8B-B14F-4D97-AF65-F5344CB8AC3E}">
        <p14:creationId xmlns:p14="http://schemas.microsoft.com/office/powerpoint/2010/main" val="394182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384A9-B454-4141-82AA-ACAF19069FAF}"/>
              </a:ext>
            </a:extLst>
          </p:cNvPr>
          <p:cNvSpPr>
            <a:spLocks noGrp="1"/>
          </p:cNvSpPr>
          <p:nvPr>
            <p:ph type="title"/>
          </p:nvPr>
        </p:nvSpPr>
        <p:spPr>
          <a:xfrm>
            <a:off x="850986" y="1861178"/>
            <a:ext cx="5893840" cy="1827014"/>
          </a:xfrm>
        </p:spPr>
        <p:txBody>
          <a:bodyPr/>
          <a:lstStyle/>
          <a:p>
            <a:r>
              <a:rPr lang="en-US" sz="3000" dirty="0"/>
              <a:t>Product Code 713081 </a:t>
            </a:r>
            <a:br>
              <a:rPr lang="en-US" sz="3000" dirty="0"/>
            </a:br>
            <a:r>
              <a:rPr lang="en-US" sz="3000" dirty="0"/>
              <a:t>UnFranchise Cost $63.50</a:t>
            </a:r>
            <a:br>
              <a:rPr lang="en-US" sz="3000" dirty="0"/>
            </a:br>
            <a:r>
              <a:rPr lang="en-US" sz="3000" dirty="0"/>
              <a:t>Suggested Retail $89.00</a:t>
            </a:r>
            <a:br>
              <a:rPr lang="en-US" sz="3000" dirty="0"/>
            </a:br>
            <a:r>
              <a:rPr lang="en-US" sz="3000" dirty="0"/>
              <a:t>BV 42</a:t>
            </a:r>
            <a:br>
              <a:rPr lang="en-US" sz="3000" dirty="0"/>
            </a:br>
            <a:r>
              <a:rPr lang="en-US" sz="3000" dirty="0"/>
              <a:t>Servings 30  </a:t>
            </a:r>
            <a:endParaRPr lang="en-AU" sz="3000" dirty="0"/>
          </a:p>
        </p:txBody>
      </p:sp>
      <p:sp>
        <p:nvSpPr>
          <p:cNvPr id="3" name="Text Placeholder 2">
            <a:extLst>
              <a:ext uri="{FF2B5EF4-FFF2-40B4-BE49-F238E27FC236}">
                <a16:creationId xmlns:a16="http://schemas.microsoft.com/office/drawing/2014/main" id="{4FFF32DE-FB1E-4109-9E1C-13E30EB7F7FA}"/>
              </a:ext>
            </a:extLst>
          </p:cNvPr>
          <p:cNvSpPr>
            <a:spLocks noGrp="1"/>
          </p:cNvSpPr>
          <p:nvPr>
            <p:ph type="body" idx="1"/>
          </p:nvPr>
        </p:nvSpPr>
        <p:spPr>
          <a:xfrm>
            <a:off x="609600" y="4543812"/>
            <a:ext cx="6324600" cy="713241"/>
          </a:xfrm>
        </p:spPr>
        <p:txBody>
          <a:bodyPr/>
          <a:lstStyle/>
          <a:p>
            <a:r>
              <a:rPr lang="en-AU" sz="2400" b="1" dirty="0"/>
              <a:t>ISOTONIX PRIME JOINT SUPPORT FORMULA</a:t>
            </a:r>
          </a:p>
        </p:txBody>
      </p:sp>
      <p:graphicFrame>
        <p:nvGraphicFramePr>
          <p:cNvPr id="6" name="Table 5">
            <a:extLst>
              <a:ext uri="{FF2B5EF4-FFF2-40B4-BE49-F238E27FC236}">
                <a16:creationId xmlns:a16="http://schemas.microsoft.com/office/drawing/2014/main" id="{22D7B1D1-9F2C-40C6-8E66-8414351A2101}"/>
              </a:ext>
            </a:extLst>
          </p:cNvPr>
          <p:cNvGraphicFramePr>
            <a:graphicFrameLocks noGrp="1"/>
          </p:cNvGraphicFramePr>
          <p:nvPr>
            <p:extLst>
              <p:ext uri="{D42A27DB-BD31-4B8C-83A1-F6EECF244321}">
                <p14:modId xmlns:p14="http://schemas.microsoft.com/office/powerpoint/2010/main" val="867273302"/>
              </p:ext>
            </p:extLst>
          </p:nvPr>
        </p:nvGraphicFramePr>
        <p:xfrm>
          <a:off x="109815" y="5257053"/>
          <a:ext cx="11972370" cy="1373068"/>
        </p:xfrm>
        <a:graphic>
          <a:graphicData uri="http://schemas.openxmlformats.org/drawingml/2006/table">
            <a:tbl>
              <a:tblPr firstRow="1" bandRow="1">
                <a:tableStyleId>{2D5ABB26-0587-4C30-8999-92F81FD0307C}</a:tableStyleId>
              </a:tblPr>
              <a:tblGrid>
                <a:gridCol w="1197237">
                  <a:extLst>
                    <a:ext uri="{9D8B030D-6E8A-4147-A177-3AD203B41FA5}">
                      <a16:colId xmlns:a16="http://schemas.microsoft.com/office/drawing/2014/main" val="20000"/>
                    </a:ext>
                  </a:extLst>
                </a:gridCol>
                <a:gridCol w="1197237">
                  <a:extLst>
                    <a:ext uri="{9D8B030D-6E8A-4147-A177-3AD203B41FA5}">
                      <a16:colId xmlns:a16="http://schemas.microsoft.com/office/drawing/2014/main" val="20001"/>
                    </a:ext>
                  </a:extLst>
                </a:gridCol>
                <a:gridCol w="1197237">
                  <a:extLst>
                    <a:ext uri="{9D8B030D-6E8A-4147-A177-3AD203B41FA5}">
                      <a16:colId xmlns:a16="http://schemas.microsoft.com/office/drawing/2014/main" val="20002"/>
                    </a:ext>
                  </a:extLst>
                </a:gridCol>
                <a:gridCol w="1197237">
                  <a:extLst>
                    <a:ext uri="{9D8B030D-6E8A-4147-A177-3AD203B41FA5}">
                      <a16:colId xmlns:a16="http://schemas.microsoft.com/office/drawing/2014/main" val="20003"/>
                    </a:ext>
                  </a:extLst>
                </a:gridCol>
                <a:gridCol w="1197237">
                  <a:extLst>
                    <a:ext uri="{9D8B030D-6E8A-4147-A177-3AD203B41FA5}">
                      <a16:colId xmlns:a16="http://schemas.microsoft.com/office/drawing/2014/main" val="20004"/>
                    </a:ext>
                  </a:extLst>
                </a:gridCol>
                <a:gridCol w="1197237">
                  <a:extLst>
                    <a:ext uri="{9D8B030D-6E8A-4147-A177-3AD203B41FA5}">
                      <a16:colId xmlns:a16="http://schemas.microsoft.com/office/drawing/2014/main" val="20005"/>
                    </a:ext>
                  </a:extLst>
                </a:gridCol>
                <a:gridCol w="1197237">
                  <a:extLst>
                    <a:ext uri="{9D8B030D-6E8A-4147-A177-3AD203B41FA5}">
                      <a16:colId xmlns:a16="http://schemas.microsoft.com/office/drawing/2014/main" val="20006"/>
                    </a:ext>
                  </a:extLst>
                </a:gridCol>
                <a:gridCol w="1197237">
                  <a:extLst>
                    <a:ext uri="{9D8B030D-6E8A-4147-A177-3AD203B41FA5}">
                      <a16:colId xmlns:a16="http://schemas.microsoft.com/office/drawing/2014/main" val="20007"/>
                    </a:ext>
                  </a:extLst>
                </a:gridCol>
                <a:gridCol w="1197237">
                  <a:extLst>
                    <a:ext uri="{9D8B030D-6E8A-4147-A177-3AD203B41FA5}">
                      <a16:colId xmlns:a16="http://schemas.microsoft.com/office/drawing/2014/main" val="20008"/>
                    </a:ext>
                  </a:extLst>
                </a:gridCol>
                <a:gridCol w="1197237">
                  <a:extLst>
                    <a:ext uri="{9D8B030D-6E8A-4147-A177-3AD203B41FA5}">
                      <a16:colId xmlns:a16="http://schemas.microsoft.com/office/drawing/2014/main" val="20009"/>
                    </a:ext>
                  </a:extLst>
                </a:gridCol>
              </a:tblGrid>
              <a:tr h="459346">
                <a:tc>
                  <a:txBody>
                    <a:bodyPr/>
                    <a:lstStyle/>
                    <a:p>
                      <a:pPr algn="ctr" fontAlgn="b"/>
                      <a:r>
                        <a:rPr lang="en-US" sz="1400" u="none" strike="noStrike" dirty="0">
                          <a:latin typeface="Segoe UI Light" panose="020B0502040204020203" pitchFamily="34" charset="0"/>
                        </a:rPr>
                        <a:t>ISOTONIX</a:t>
                      </a:r>
                      <a:r>
                        <a:rPr lang="en-US" sz="1400" u="none" strike="noStrike" baseline="0" dirty="0">
                          <a:latin typeface="Segoe UI Light" panose="020B0502040204020203" pitchFamily="34" charset="0"/>
                        </a:rPr>
                        <a:t> PRIME JOINT</a:t>
                      </a:r>
                      <a:endParaRPr lang="en-US" sz="1400" b="1" i="0" u="none" strike="noStrike" dirty="0">
                        <a:solidFill>
                          <a:srgbClr val="000000"/>
                        </a:solidFill>
                        <a:latin typeface="Segoe UI Light" panose="020B0502040204020203" pitchFamily="34" charset="0"/>
                      </a:endParaRPr>
                    </a:p>
                  </a:txBody>
                  <a:tcPr marL="9525" marR="9525" marT="9522" marB="0" anchor="ctr">
                    <a:solidFill>
                      <a:schemeClr val="bg1"/>
                    </a:solidFill>
                  </a:tcPr>
                </a:tc>
                <a:tc gridSpan="9">
                  <a:txBody>
                    <a:bodyPr/>
                    <a:lstStyle/>
                    <a:p>
                      <a:pPr algn="ctr" fontAlgn="b"/>
                      <a:r>
                        <a:rPr lang="en-US" sz="2800" u="none" strike="noStrike" dirty="0">
                          <a:latin typeface="Segoe UI Light" panose="020B0502040204020203" pitchFamily="34" charset="0"/>
                        </a:rPr>
                        <a:t>Gross MONTHLY Profit Per # of Customers Reordering Each Month </a:t>
                      </a:r>
                      <a:endParaRPr lang="en-US" sz="2800" b="1" i="0" u="none" strike="noStrike" dirty="0">
                        <a:solidFill>
                          <a:srgbClr val="000000"/>
                        </a:solidFill>
                        <a:latin typeface="Segoe UI Light" panose="020B0502040204020203" pitchFamily="34" charset="0"/>
                      </a:endParaRPr>
                    </a:p>
                  </a:txBody>
                  <a:tcPr marL="9525" marR="9525" marT="9522"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100" b="1" i="0" u="none" strike="noStrike" dirty="0">
                        <a:solidFill>
                          <a:srgbClr val="000000"/>
                        </a:solidFill>
                        <a:latin typeface="Calibri"/>
                      </a:endParaRPr>
                    </a:p>
                  </a:txBody>
                  <a:tcPr marL="9525" marR="9525" marT="9525" marB="0" anchor="b"/>
                </a:tc>
                <a:tc hMerge="1">
                  <a:txBody>
                    <a:bodyPr/>
                    <a:lstStyle/>
                    <a:p>
                      <a:pPr algn="ctr" fontAlgn="b"/>
                      <a:endParaRPr lang="en-US" sz="1100" b="1" i="0" u="none" strike="noStrike" dirty="0">
                        <a:solidFill>
                          <a:srgbClr val="000000"/>
                        </a:solidFill>
                        <a:latin typeface="Calibri"/>
                      </a:endParaRPr>
                    </a:p>
                  </a:txBody>
                  <a:tcPr marL="9525" marR="9525" marT="9522" marB="0" anchor="ctr"/>
                </a:tc>
                <a:tc hMerge="1">
                  <a:txBody>
                    <a:bodyPr/>
                    <a:lstStyle/>
                    <a:p>
                      <a:pPr algn="ctr" fontAlgn="b"/>
                      <a:endParaRPr lang="en-US" sz="1100" b="1" i="0" u="none" strike="noStrike">
                        <a:solidFill>
                          <a:srgbClr val="000000"/>
                        </a:solidFill>
                        <a:latin typeface="Calibri"/>
                      </a:endParaRPr>
                    </a:p>
                  </a:txBody>
                  <a:tcPr marL="9525" marR="9525" marT="9522" marB="0" anchor="ctr"/>
                </a:tc>
                <a:tc hMerge="1">
                  <a:txBody>
                    <a:bodyPr/>
                    <a:lstStyle/>
                    <a:p>
                      <a:pPr algn="ctr" fontAlgn="b"/>
                      <a:endParaRPr lang="en-US" sz="1100" b="1" i="0" u="none" strike="noStrike">
                        <a:solidFill>
                          <a:srgbClr val="000000"/>
                        </a:solidFill>
                        <a:latin typeface="Calibri"/>
                      </a:endParaRPr>
                    </a:p>
                  </a:txBody>
                  <a:tcPr marL="9525" marR="9525" marT="9522" marB="0" anchor="ctr"/>
                </a:tc>
                <a:tc hMerge="1">
                  <a:txBody>
                    <a:bodyPr/>
                    <a:lstStyle/>
                    <a:p>
                      <a:pPr algn="ctr" fontAlgn="b"/>
                      <a:endParaRPr lang="en-US" sz="1100" b="1" i="0" u="none" strike="noStrike" dirty="0">
                        <a:solidFill>
                          <a:srgbClr val="000000"/>
                        </a:solidFill>
                        <a:latin typeface="Calibri"/>
                      </a:endParaRPr>
                    </a:p>
                  </a:txBody>
                  <a:tcPr marL="9525" marR="9525" marT="9522" marB="0" anchor="ctr"/>
                </a:tc>
                <a:extLst>
                  <a:ext uri="{0D108BD9-81ED-4DB2-BD59-A6C34878D82A}">
                    <a16:rowId xmlns:a16="http://schemas.microsoft.com/office/drawing/2014/main" val="10000"/>
                  </a:ext>
                </a:extLst>
              </a:tr>
              <a:tr h="493870">
                <a:tc>
                  <a:txBody>
                    <a:bodyPr/>
                    <a:lstStyle/>
                    <a:p>
                      <a:pPr algn="ctr" fontAlgn="b"/>
                      <a:r>
                        <a:rPr lang="en-US" sz="1400" u="none" strike="noStrike" dirty="0">
                          <a:solidFill>
                            <a:schemeClr val="tx1"/>
                          </a:solidFill>
                          <a:latin typeface="Segoe UI Light" panose="020B0502040204020203" pitchFamily="34" charset="0"/>
                        </a:rPr>
                        <a:t>Number of Reorders</a:t>
                      </a:r>
                      <a:endParaRPr lang="en-US" sz="1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u="none" strike="noStrike" dirty="0">
                          <a:solidFill>
                            <a:schemeClr val="tx1"/>
                          </a:solidFill>
                          <a:latin typeface="Segoe UI Light" panose="020B0502040204020203" pitchFamily="34" charset="0"/>
                        </a:rPr>
                        <a:t>10</a:t>
                      </a:r>
                      <a:endParaRPr lang="en-US" sz="2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u="none" strike="noStrike" dirty="0">
                          <a:solidFill>
                            <a:schemeClr val="tx1"/>
                          </a:solidFill>
                          <a:latin typeface="Segoe UI Light" panose="020B0502040204020203" pitchFamily="34" charset="0"/>
                        </a:rPr>
                        <a:t>25</a:t>
                      </a:r>
                      <a:endParaRPr lang="en-US" sz="2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u="none" strike="noStrike" dirty="0">
                          <a:solidFill>
                            <a:schemeClr val="tx1"/>
                          </a:solidFill>
                          <a:latin typeface="Segoe UI Light" panose="020B0502040204020203" pitchFamily="34" charset="0"/>
                        </a:rPr>
                        <a:t>50</a:t>
                      </a:r>
                      <a:endParaRPr lang="en-US" sz="2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u="none" strike="noStrike" dirty="0">
                          <a:solidFill>
                            <a:schemeClr val="tx1"/>
                          </a:solidFill>
                          <a:latin typeface="Segoe UI Light" panose="020B0502040204020203" pitchFamily="34" charset="0"/>
                        </a:rPr>
                        <a:t>100</a:t>
                      </a:r>
                      <a:endParaRPr lang="en-US" sz="2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u="none" strike="noStrike" dirty="0">
                          <a:solidFill>
                            <a:schemeClr val="tx1"/>
                          </a:solidFill>
                          <a:latin typeface="Segoe UI Light" panose="020B0502040204020203" pitchFamily="34" charset="0"/>
                        </a:rPr>
                        <a:t>250</a:t>
                      </a:r>
                      <a:endParaRPr lang="en-US" sz="2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u="none" strike="noStrike" dirty="0">
                          <a:solidFill>
                            <a:schemeClr val="tx1"/>
                          </a:solidFill>
                          <a:latin typeface="Segoe UI Light" panose="020B0502040204020203" pitchFamily="34" charset="0"/>
                        </a:rPr>
                        <a:t>500</a:t>
                      </a:r>
                      <a:endParaRPr lang="en-US" sz="2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u="none" strike="noStrike" dirty="0">
                          <a:solidFill>
                            <a:schemeClr val="tx1"/>
                          </a:solidFill>
                          <a:latin typeface="Segoe UI Light" panose="020B0502040204020203" pitchFamily="34" charset="0"/>
                        </a:rPr>
                        <a:t>1000</a:t>
                      </a:r>
                      <a:endParaRPr lang="en-US" sz="2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u="none" strike="noStrike" dirty="0">
                          <a:solidFill>
                            <a:schemeClr val="tx1"/>
                          </a:solidFill>
                          <a:latin typeface="Segoe UI Light" panose="020B0502040204020203" pitchFamily="34" charset="0"/>
                        </a:rPr>
                        <a:t>1500</a:t>
                      </a:r>
                      <a:endParaRPr lang="en-US" sz="2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u="none" strike="noStrike" dirty="0">
                          <a:solidFill>
                            <a:schemeClr val="tx1"/>
                          </a:solidFill>
                          <a:latin typeface="Segoe UI Light" panose="020B0502040204020203" pitchFamily="34" charset="0"/>
                        </a:rPr>
                        <a:t>3000</a:t>
                      </a:r>
                      <a:endParaRPr lang="en-US" sz="2400" b="1" i="0" u="none" strike="noStrike" dirty="0">
                        <a:solidFill>
                          <a:schemeClr val="tx1"/>
                        </a:solidFill>
                        <a:latin typeface="Segoe UI Light" panose="020B0502040204020203" pitchFamily="34" charset="0"/>
                      </a:endParaRPr>
                    </a:p>
                  </a:txBody>
                  <a:tcPr marL="9525" marR="9525" marT="9522" marB="0" anchor="ctr"/>
                </a:tc>
                <a:extLst>
                  <a:ext uri="{0D108BD9-81ED-4DB2-BD59-A6C34878D82A}">
                    <a16:rowId xmlns:a16="http://schemas.microsoft.com/office/drawing/2014/main" val="10001"/>
                  </a:ext>
                </a:extLst>
              </a:tr>
              <a:tr h="419852">
                <a:tc>
                  <a:txBody>
                    <a:bodyPr/>
                    <a:lstStyle/>
                    <a:p>
                      <a:pPr algn="ctr" fontAlgn="b"/>
                      <a:r>
                        <a:rPr lang="en-US" sz="1400" u="none" strike="noStrike" dirty="0">
                          <a:solidFill>
                            <a:schemeClr val="tx1"/>
                          </a:solidFill>
                          <a:latin typeface="Segoe UI Light" panose="020B0502040204020203" pitchFamily="34" charset="0"/>
                        </a:rPr>
                        <a:t>Profits AUD$</a:t>
                      </a:r>
                      <a:endParaRPr lang="en-US" sz="1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b="1" i="0" u="none" strike="noStrike" dirty="0">
                          <a:solidFill>
                            <a:schemeClr val="tx1"/>
                          </a:solidFill>
                          <a:latin typeface="Segoe UI Light" panose="020B0502040204020203" pitchFamily="34" charset="0"/>
                        </a:rPr>
                        <a:t>255</a:t>
                      </a:r>
                    </a:p>
                  </a:txBody>
                  <a:tcPr marL="9525" marR="9525" marT="9522" marB="0" anchor="ctr"/>
                </a:tc>
                <a:tc>
                  <a:txBody>
                    <a:bodyPr/>
                    <a:lstStyle/>
                    <a:p>
                      <a:pPr algn="ctr" fontAlgn="b"/>
                      <a:r>
                        <a:rPr lang="en-US" sz="2400" b="1" i="0" u="none" strike="noStrike" dirty="0">
                          <a:solidFill>
                            <a:schemeClr val="tx1"/>
                          </a:solidFill>
                          <a:latin typeface="Segoe UI Light" panose="020B0502040204020203" pitchFamily="34" charset="0"/>
                        </a:rPr>
                        <a:t>637.50</a:t>
                      </a:r>
                    </a:p>
                  </a:txBody>
                  <a:tcPr marL="9525" marR="9525" marT="9522" marB="0" anchor="ctr"/>
                </a:tc>
                <a:tc>
                  <a:txBody>
                    <a:bodyPr/>
                    <a:lstStyle/>
                    <a:p>
                      <a:pPr algn="ctr" fontAlgn="b"/>
                      <a:r>
                        <a:rPr lang="en-US" sz="2400" b="0" i="0" u="none" strike="noStrike" dirty="0">
                          <a:solidFill>
                            <a:schemeClr val="tx1"/>
                          </a:solidFill>
                          <a:latin typeface="Segoe UI Light" panose="020B0502040204020203" pitchFamily="34" charset="0"/>
                        </a:rPr>
                        <a:t>1,275</a:t>
                      </a:r>
                      <a:endParaRPr lang="en-US" sz="2400" b="1" i="0" u="none" strike="noStrike" dirty="0">
                        <a:solidFill>
                          <a:schemeClr val="tx1"/>
                        </a:solidFill>
                        <a:latin typeface="Segoe UI Light" panose="020B0502040204020203" pitchFamily="34" charset="0"/>
                      </a:endParaRPr>
                    </a:p>
                  </a:txBody>
                  <a:tcPr marL="9525" marR="9525" marT="9522" marB="0" anchor="ctr"/>
                </a:tc>
                <a:tc>
                  <a:txBody>
                    <a:bodyPr/>
                    <a:lstStyle/>
                    <a:p>
                      <a:pPr algn="ctr" fontAlgn="b"/>
                      <a:r>
                        <a:rPr lang="en-US" sz="2400" b="1" i="0" u="none" strike="noStrike" dirty="0">
                          <a:solidFill>
                            <a:schemeClr val="tx1"/>
                          </a:solidFill>
                          <a:latin typeface="Segoe UI Light" panose="020B0502040204020203" pitchFamily="34" charset="0"/>
                        </a:rPr>
                        <a:t>2,550</a:t>
                      </a:r>
                    </a:p>
                  </a:txBody>
                  <a:tcPr marL="9525" marR="9525" marT="9522" marB="0" anchor="ctr"/>
                </a:tc>
                <a:tc>
                  <a:txBody>
                    <a:bodyPr/>
                    <a:lstStyle/>
                    <a:p>
                      <a:pPr algn="ctr" fontAlgn="b"/>
                      <a:r>
                        <a:rPr lang="en-US" sz="2400" b="1" i="0" u="none" strike="noStrike" dirty="0">
                          <a:solidFill>
                            <a:schemeClr val="tx1"/>
                          </a:solidFill>
                          <a:latin typeface="Segoe UI Light" panose="020B0502040204020203" pitchFamily="34" charset="0"/>
                        </a:rPr>
                        <a:t>6,375</a:t>
                      </a:r>
                    </a:p>
                  </a:txBody>
                  <a:tcPr marL="9525" marR="9525" marT="9522" marB="0" anchor="ctr"/>
                </a:tc>
                <a:tc>
                  <a:txBody>
                    <a:bodyPr/>
                    <a:lstStyle/>
                    <a:p>
                      <a:pPr algn="ctr" fontAlgn="b"/>
                      <a:r>
                        <a:rPr lang="en-US" sz="2400" b="1" i="0" u="none" strike="noStrike" dirty="0">
                          <a:solidFill>
                            <a:schemeClr val="tx1"/>
                          </a:solidFill>
                          <a:latin typeface="Segoe UI Light" panose="020B0502040204020203" pitchFamily="34" charset="0"/>
                        </a:rPr>
                        <a:t>12,750</a:t>
                      </a:r>
                    </a:p>
                  </a:txBody>
                  <a:tcPr marL="9525" marR="9525" marT="9522" marB="0" anchor="ctr"/>
                </a:tc>
                <a:tc>
                  <a:txBody>
                    <a:bodyPr/>
                    <a:lstStyle/>
                    <a:p>
                      <a:pPr algn="ctr" fontAlgn="b"/>
                      <a:r>
                        <a:rPr lang="en-US" sz="2400" b="1" i="0" u="none" strike="noStrike" dirty="0">
                          <a:solidFill>
                            <a:schemeClr val="tx1"/>
                          </a:solidFill>
                          <a:latin typeface="Segoe UI Light" panose="020B0502040204020203" pitchFamily="34" charset="0"/>
                        </a:rPr>
                        <a:t>25,50</a:t>
                      </a:r>
                    </a:p>
                  </a:txBody>
                  <a:tcPr marL="9525" marR="9525" marT="9522" marB="0" anchor="ctr"/>
                </a:tc>
                <a:tc>
                  <a:txBody>
                    <a:bodyPr/>
                    <a:lstStyle/>
                    <a:p>
                      <a:pPr algn="ctr" fontAlgn="b"/>
                      <a:r>
                        <a:rPr lang="en-US" sz="2400" b="1" i="0" u="none" strike="noStrike" dirty="0">
                          <a:solidFill>
                            <a:schemeClr val="tx1"/>
                          </a:solidFill>
                          <a:latin typeface="Segoe UI Light" panose="020B0502040204020203" pitchFamily="34" charset="0"/>
                        </a:rPr>
                        <a:t>38,250</a:t>
                      </a:r>
                    </a:p>
                  </a:txBody>
                  <a:tcPr marL="9525" marR="9525" marT="9522" marB="0" anchor="ctr"/>
                </a:tc>
                <a:tc>
                  <a:txBody>
                    <a:bodyPr/>
                    <a:lstStyle/>
                    <a:p>
                      <a:pPr algn="ctr" fontAlgn="b"/>
                      <a:r>
                        <a:rPr lang="en-US" sz="2400" b="1" i="0" u="none" strike="noStrike" dirty="0">
                          <a:solidFill>
                            <a:schemeClr val="tx1"/>
                          </a:solidFill>
                          <a:latin typeface="Segoe UI Light" panose="020B0502040204020203" pitchFamily="34" charset="0"/>
                        </a:rPr>
                        <a:t>76,500</a:t>
                      </a:r>
                    </a:p>
                  </a:txBody>
                  <a:tcPr marL="9525" marR="9525" marT="9522" marB="0" anchor="ct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EB1A3131-0394-49FA-9DC0-98F21FDD2D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000" b="1112"/>
          <a:stretch/>
        </p:blipFill>
        <p:spPr>
          <a:xfrm>
            <a:off x="8001000" y="251942"/>
            <a:ext cx="3829692" cy="5410200"/>
          </a:xfrm>
          <a:prstGeom prst="rect">
            <a:avLst/>
          </a:prstGeom>
        </p:spPr>
      </p:pic>
    </p:spTree>
    <p:extLst>
      <p:ext uri="{BB962C8B-B14F-4D97-AF65-F5344CB8AC3E}">
        <p14:creationId xmlns:p14="http://schemas.microsoft.com/office/powerpoint/2010/main" val="3798000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20317F-7F04-4EC4-9F52-E31EA72C425D}"/>
              </a:ext>
            </a:extLst>
          </p:cNvPr>
          <p:cNvPicPr>
            <a:picLocks noChangeAspect="1"/>
          </p:cNvPicPr>
          <p:nvPr/>
        </p:nvPicPr>
        <p:blipFill>
          <a:blip r:embed="rId3"/>
          <a:stretch>
            <a:fillRect/>
          </a:stretch>
        </p:blipFill>
        <p:spPr>
          <a:xfrm>
            <a:off x="484632" y="1461056"/>
            <a:ext cx="3517119" cy="3929741"/>
          </a:xfrm>
          <a:prstGeom prst="rect">
            <a:avLst/>
          </a:prstGeom>
        </p:spPr>
      </p:pic>
      <p:cxnSp>
        <p:nvCxnSpPr>
          <p:cNvPr id="17" name="Straight Connector 12">
            <a:extLst>
              <a:ext uri="{FF2B5EF4-FFF2-40B4-BE49-F238E27FC236}">
                <a16:creationId xmlns:a16="http://schemas.microsoft.com/office/drawing/2014/main" id="{DCD67800-37AC-4E14-89B0-F79DCB3FB8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3455753-1952-4141-907C-E72C497F43E1}"/>
              </a:ext>
            </a:extLst>
          </p:cNvPr>
          <p:cNvPicPr>
            <a:picLocks noChangeAspect="1"/>
          </p:cNvPicPr>
          <p:nvPr/>
        </p:nvPicPr>
        <p:blipFill>
          <a:blip r:embed="rId4"/>
          <a:stretch>
            <a:fillRect/>
          </a:stretch>
        </p:blipFill>
        <p:spPr>
          <a:xfrm>
            <a:off x="4310676" y="1449757"/>
            <a:ext cx="3537345" cy="3952340"/>
          </a:xfrm>
          <a:prstGeom prst="rect">
            <a:avLst/>
          </a:prstGeom>
        </p:spPr>
      </p:pic>
      <p:cxnSp>
        <p:nvCxnSpPr>
          <p:cNvPr id="18" name="Straight Connector 14">
            <a:extLst>
              <a:ext uri="{FF2B5EF4-FFF2-40B4-BE49-F238E27FC236}">
                <a16:creationId xmlns:a16="http://schemas.microsoft.com/office/drawing/2014/main" id="{20F1788F-A5AE-4188-8274-F7F2E3833E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02C4781-CA91-4792-B63F-DCF2898695F7}"/>
              </a:ext>
            </a:extLst>
          </p:cNvPr>
          <p:cNvPicPr>
            <a:picLocks noChangeAspect="1"/>
          </p:cNvPicPr>
          <p:nvPr/>
        </p:nvPicPr>
        <p:blipFill>
          <a:blip r:embed="rId5"/>
          <a:stretch>
            <a:fillRect/>
          </a:stretch>
        </p:blipFill>
        <p:spPr>
          <a:xfrm>
            <a:off x="8162336" y="1461057"/>
            <a:ext cx="3517120" cy="3929742"/>
          </a:xfrm>
          <a:prstGeom prst="rect">
            <a:avLst/>
          </a:prstGeom>
        </p:spPr>
      </p:pic>
      <p:sp>
        <p:nvSpPr>
          <p:cNvPr id="14" name="Rectangle 13">
            <a:extLst>
              <a:ext uri="{FF2B5EF4-FFF2-40B4-BE49-F238E27FC236}">
                <a16:creationId xmlns:a16="http://schemas.microsoft.com/office/drawing/2014/main" id="{60884A1F-53D1-4233-A59A-B8172BCB7D20}"/>
              </a:ext>
            </a:extLst>
          </p:cNvPr>
          <p:cNvSpPr/>
          <p:nvPr/>
        </p:nvSpPr>
        <p:spPr>
          <a:xfrm>
            <a:off x="8229600" y="1549824"/>
            <a:ext cx="3653162" cy="440120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These problems are common in older people. Usually, they are minor annoyances, but sometimes joint discomfort can make it very hard to function, and eventually they may need to have surgery or have the joint replaced.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6" name="Rectangle 15">
            <a:extLst>
              <a:ext uri="{FF2B5EF4-FFF2-40B4-BE49-F238E27FC236}">
                <a16:creationId xmlns:a16="http://schemas.microsoft.com/office/drawing/2014/main" id="{79860FF1-C167-4650-B42D-C7F7436F1C7A}"/>
              </a:ext>
            </a:extLst>
          </p:cNvPr>
          <p:cNvSpPr/>
          <p:nvPr/>
        </p:nvSpPr>
        <p:spPr>
          <a:xfrm>
            <a:off x="4338707" y="1523511"/>
            <a:ext cx="3500056" cy="440120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You may even notice that some joints have changed shape—especially in your fingers or toes. You may feel stiff in the morning, or have aches and pains in some joints that never bothered you before. The joint may even become sensitive to the touch.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Rectangle 18">
            <a:extLst>
              <a:ext uri="{FF2B5EF4-FFF2-40B4-BE49-F238E27FC236}">
                <a16:creationId xmlns:a16="http://schemas.microsoft.com/office/drawing/2014/main" id="{4E148247-4003-420E-B14C-AF4C944E043F}"/>
              </a:ext>
            </a:extLst>
          </p:cNvPr>
          <p:cNvSpPr/>
          <p:nvPr/>
        </p:nvSpPr>
        <p:spPr>
          <a:xfrm>
            <a:off x="370631" y="1523511"/>
            <a:ext cx="3622683" cy="4093428"/>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But, as you get older, cartilage starts to deteriorate from normal wear and tear.   The body’s natural shock absorbers are wearing out, which means you begin feeling more of the physical toll your body is experiencing.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0521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036E-803C-47A6-A0B3-170BB1B0949D}"/>
              </a:ext>
            </a:extLst>
          </p:cNvPr>
          <p:cNvSpPr>
            <a:spLocks noGrp="1"/>
          </p:cNvSpPr>
          <p:nvPr>
            <p:ph type="title"/>
          </p:nvPr>
        </p:nvSpPr>
        <p:spPr/>
        <p:txBody>
          <a:bodyPr/>
          <a:lstStyle/>
          <a:p>
            <a:pPr algn="ctr"/>
            <a:r>
              <a:rPr lang="en-AU" dirty="0"/>
              <a:t>SOCIALISE WITH US</a:t>
            </a:r>
          </a:p>
        </p:txBody>
      </p:sp>
      <p:grpSp>
        <p:nvGrpSpPr>
          <p:cNvPr id="4" name="Group 3">
            <a:extLst>
              <a:ext uri="{FF2B5EF4-FFF2-40B4-BE49-F238E27FC236}">
                <a16:creationId xmlns:a16="http://schemas.microsoft.com/office/drawing/2014/main" id="{F4D1487C-8789-4C90-A093-6D282432C14C}"/>
              </a:ext>
            </a:extLst>
          </p:cNvPr>
          <p:cNvGrpSpPr/>
          <p:nvPr/>
        </p:nvGrpSpPr>
        <p:grpSpPr>
          <a:xfrm>
            <a:off x="-12032" y="3048000"/>
            <a:ext cx="12192000" cy="1891879"/>
            <a:chOff x="0" y="2832521"/>
            <a:chExt cx="12192000" cy="1891879"/>
          </a:xfrm>
        </p:grpSpPr>
        <p:sp>
          <p:nvSpPr>
            <p:cNvPr id="5" name="Rectangle 4">
              <a:extLst>
                <a:ext uri="{FF2B5EF4-FFF2-40B4-BE49-F238E27FC236}">
                  <a16:creationId xmlns:a16="http://schemas.microsoft.com/office/drawing/2014/main" id="{FD936417-0213-4F6A-B39C-1DE5871EB26B}"/>
                </a:ext>
              </a:extLst>
            </p:cNvPr>
            <p:cNvSpPr/>
            <p:nvPr/>
          </p:nvSpPr>
          <p:spPr>
            <a:xfrm>
              <a:off x="0" y="2832521"/>
              <a:ext cx="12192000" cy="6585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EE60780-A796-4F4C-B8B6-57C1152624EC}"/>
                </a:ext>
              </a:extLst>
            </p:cNvPr>
            <p:cNvPicPr>
              <a:picLocks noChangeAspect="1"/>
            </p:cNvPicPr>
            <p:nvPr/>
          </p:nvPicPr>
          <p:blipFill rotWithShape="1">
            <a:blip r:embed="rId3"/>
            <a:srcRect r="49176" b="76027"/>
            <a:stretch/>
          </p:blipFill>
          <p:spPr>
            <a:xfrm>
              <a:off x="1916349" y="2832521"/>
              <a:ext cx="6196519" cy="658566"/>
            </a:xfrm>
            <a:prstGeom prst="rect">
              <a:avLst/>
            </a:prstGeom>
          </p:spPr>
        </p:pic>
        <p:pic>
          <p:nvPicPr>
            <p:cNvPr id="7" name="Picture 6">
              <a:extLst>
                <a:ext uri="{FF2B5EF4-FFF2-40B4-BE49-F238E27FC236}">
                  <a16:creationId xmlns:a16="http://schemas.microsoft.com/office/drawing/2014/main" id="{0B4433FB-E752-4B8E-BE9C-29D4E7C1B02B}"/>
                </a:ext>
              </a:extLst>
            </p:cNvPr>
            <p:cNvPicPr>
              <a:picLocks noChangeAspect="1"/>
            </p:cNvPicPr>
            <p:nvPr/>
          </p:nvPicPr>
          <p:blipFill rotWithShape="1">
            <a:blip r:embed="rId3"/>
            <a:srcRect t="32118" b="22988"/>
            <a:stretch/>
          </p:blipFill>
          <p:spPr>
            <a:xfrm>
              <a:off x="0" y="3491087"/>
              <a:ext cx="12192000" cy="1233313"/>
            </a:xfrm>
            <a:prstGeom prst="rect">
              <a:avLst/>
            </a:prstGeom>
          </p:spPr>
        </p:pic>
      </p:grpSp>
      <p:sp>
        <p:nvSpPr>
          <p:cNvPr id="8" name="Rectangle 7">
            <a:extLst>
              <a:ext uri="{FF2B5EF4-FFF2-40B4-BE49-F238E27FC236}">
                <a16:creationId xmlns:a16="http://schemas.microsoft.com/office/drawing/2014/main" id="{A360FE1E-AC77-46AD-8E34-856F8A49EC73}"/>
              </a:ext>
            </a:extLst>
          </p:cNvPr>
          <p:cNvSpPr/>
          <p:nvPr/>
        </p:nvSpPr>
        <p:spPr>
          <a:xfrm>
            <a:off x="10511" y="5486400"/>
            <a:ext cx="12181489"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a:ea typeface="+mn-ea"/>
                <a:cs typeface="+mn-cs"/>
              </a:rPr>
              <a:t>Please Take Advantage of our FREE Sales Aids</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Available on </a:t>
            </a:r>
            <a:r>
              <a:rPr kumimoji="0" lang="en-US" sz="2400" b="0" i="0" u="sng" strike="noStrike" kern="1200" cap="none" spc="0" normalizeH="0" baseline="0" noProof="0" dirty="0">
                <a:ln>
                  <a:noFill/>
                </a:ln>
                <a:solidFill>
                  <a:prstClr val="white"/>
                </a:solidFill>
                <a:effectLst/>
                <a:uLnTx/>
                <a:uFillTx/>
                <a:latin typeface="Century Gothic" panose="020B0502020202020204"/>
                <a:ea typeface="+mn-ea"/>
                <a:cs typeface="+mn-cs"/>
                <a:hlinkClick r:id="rId4"/>
              </a:rPr>
              <a:t>UnFranchise</a:t>
            </a: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rPr>
              <a:t>Learn. Sell. Earn.</a:t>
            </a:r>
          </a:p>
        </p:txBody>
      </p:sp>
    </p:spTree>
    <p:extLst>
      <p:ext uri="{BB962C8B-B14F-4D97-AF65-F5344CB8AC3E}">
        <p14:creationId xmlns:p14="http://schemas.microsoft.com/office/powerpoint/2010/main" val="1007544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36176-341A-4C34-B7F3-F8D40A73ACE4}"/>
              </a:ext>
            </a:extLst>
          </p:cNvPr>
          <p:cNvPicPr>
            <a:picLocks noChangeAspect="1"/>
          </p:cNvPicPr>
          <p:nvPr/>
        </p:nvPicPr>
        <p:blipFill rotWithShape="1">
          <a:blip r:embed="rId3">
            <a:duotone>
              <a:prstClr val="black"/>
              <a:schemeClr val="accent1">
                <a:tint val="45000"/>
                <a:satMod val="400000"/>
              </a:schemeClr>
            </a:duotone>
          </a:blip>
          <a:srcRect t="5278" b="972"/>
          <a:stretch/>
        </p:blipFill>
        <p:spPr>
          <a:xfrm>
            <a:off x="0" y="22752"/>
            <a:ext cx="12191980" cy="6857990"/>
          </a:xfrm>
          <a:prstGeom prst="rect">
            <a:avLst/>
          </a:prstGeom>
        </p:spPr>
      </p:pic>
      <p:grpSp>
        <p:nvGrpSpPr>
          <p:cNvPr id="8" name="Group 7">
            <a:extLst>
              <a:ext uri="{FF2B5EF4-FFF2-40B4-BE49-F238E27FC236}">
                <a16:creationId xmlns:a16="http://schemas.microsoft.com/office/drawing/2014/main" id="{15B44278-6B78-4A9C-AA47-FC81E9DDF823}"/>
              </a:ext>
            </a:extLst>
          </p:cNvPr>
          <p:cNvGrpSpPr/>
          <p:nvPr/>
        </p:nvGrpSpPr>
        <p:grpSpPr>
          <a:xfrm>
            <a:off x="5181600" y="228600"/>
            <a:ext cx="6172200" cy="6096000"/>
            <a:chOff x="-1219200" y="22752"/>
            <a:chExt cx="6172200" cy="6096000"/>
          </a:xfrm>
        </p:grpSpPr>
        <p:sp>
          <p:nvSpPr>
            <p:cNvPr id="6" name="Oval 5">
              <a:extLst>
                <a:ext uri="{FF2B5EF4-FFF2-40B4-BE49-F238E27FC236}">
                  <a16:creationId xmlns:a16="http://schemas.microsoft.com/office/drawing/2014/main" id="{68F19508-82CA-4C2B-BAF9-4BC3A225283F}"/>
                </a:ext>
              </a:extLst>
            </p:cNvPr>
            <p:cNvSpPr/>
            <p:nvPr/>
          </p:nvSpPr>
          <p:spPr>
            <a:xfrm>
              <a:off x="-1219200" y="22752"/>
              <a:ext cx="6172200" cy="6096000"/>
            </a:xfrm>
            <a:prstGeom prst="ellipse">
              <a:avLst/>
            </a:prstGeom>
            <a:solidFill>
              <a:schemeClr val="dk1">
                <a:alpha val="8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Rectangle 6">
              <a:extLst>
                <a:ext uri="{FF2B5EF4-FFF2-40B4-BE49-F238E27FC236}">
                  <a16:creationId xmlns:a16="http://schemas.microsoft.com/office/drawing/2014/main" id="{565CF060-7CA2-43CB-9AFA-0A30C7401300}"/>
                </a:ext>
              </a:extLst>
            </p:cNvPr>
            <p:cNvSpPr/>
            <p:nvPr/>
          </p:nvSpPr>
          <p:spPr>
            <a:xfrm>
              <a:off x="-304800" y="1394352"/>
              <a:ext cx="4343400" cy="4524315"/>
            </a:xfrm>
            <a:prstGeom prst="rect">
              <a:avLst/>
            </a:prstGeom>
          </p:spPr>
          <p:txBody>
            <a:bodyPr wrap="square">
              <a:spAutoFit/>
            </a:bodyPr>
            <a:lstStyle/>
            <a:p>
              <a:pPr lvl="0" algn="ctr">
                <a:defRPr/>
              </a:pPr>
              <a:r>
                <a:rPr lang="en-US" sz="3200" dirty="0">
                  <a:ln w="0"/>
                  <a:solidFill>
                    <a:prstClr val="white"/>
                  </a:solidFill>
                  <a:effectLst>
                    <a:outerShdw blurRad="38100" dist="19050" dir="2700000" algn="tl" rotWithShape="0">
                      <a:prstClr val="black">
                        <a:alpha val="40000"/>
                      </a:prstClr>
                    </a:outerShdw>
                  </a:effectLst>
                  <a:latin typeface="Tw Cen MT" panose="020B0602020104020603"/>
                </a:rPr>
                <a:t>To understand how arthritis conditions work, it’s helpful to know a little about the muscles, bones and joints that make up your musculoskeletal system.</a:t>
              </a:r>
            </a:p>
            <a:p>
              <a:pPr lvl="0" algn="ctr">
                <a:defRPr/>
              </a:pPr>
              <a:endParaRPr kumimoji="0" lang="en-US" sz="32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w Cen MT" panose="020B0602020104020603"/>
                <a:ea typeface="+mn-ea"/>
                <a:cs typeface="+mn-cs"/>
              </a:endParaRPr>
            </a:p>
          </p:txBody>
        </p:sp>
      </p:grpSp>
      <p:grpSp>
        <p:nvGrpSpPr>
          <p:cNvPr id="10" name="Group 9">
            <a:extLst>
              <a:ext uri="{FF2B5EF4-FFF2-40B4-BE49-F238E27FC236}">
                <a16:creationId xmlns:a16="http://schemas.microsoft.com/office/drawing/2014/main" id="{056CD27C-21E5-4D2D-A38E-775D151C045D}"/>
              </a:ext>
            </a:extLst>
          </p:cNvPr>
          <p:cNvGrpSpPr/>
          <p:nvPr/>
        </p:nvGrpSpPr>
        <p:grpSpPr>
          <a:xfrm>
            <a:off x="5181600" y="228600"/>
            <a:ext cx="6172200" cy="6096000"/>
            <a:chOff x="4880811" y="-97641"/>
            <a:chExt cx="6172200" cy="6096000"/>
          </a:xfrm>
        </p:grpSpPr>
        <p:sp>
          <p:nvSpPr>
            <p:cNvPr id="4" name="Oval 3">
              <a:extLst>
                <a:ext uri="{FF2B5EF4-FFF2-40B4-BE49-F238E27FC236}">
                  <a16:creationId xmlns:a16="http://schemas.microsoft.com/office/drawing/2014/main" id="{2C825EC0-1816-446E-B53D-E330CE96E0B4}"/>
                </a:ext>
              </a:extLst>
            </p:cNvPr>
            <p:cNvSpPr/>
            <p:nvPr/>
          </p:nvSpPr>
          <p:spPr>
            <a:xfrm>
              <a:off x="4880811" y="-97641"/>
              <a:ext cx="6172200" cy="6096000"/>
            </a:xfrm>
            <a:prstGeom prst="ellipse">
              <a:avLst/>
            </a:prstGeom>
            <a:solidFill>
              <a:schemeClr val="dk1">
                <a:alpha val="9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833AE286-9790-45C1-8BB8-20B06775B88F}"/>
                </a:ext>
              </a:extLst>
            </p:cNvPr>
            <p:cNvSpPr/>
            <p:nvPr/>
          </p:nvSpPr>
          <p:spPr>
            <a:xfrm>
              <a:off x="5833291" y="1705948"/>
              <a:ext cx="4343400" cy="3046988"/>
            </a:xfrm>
            <a:prstGeom prst="rect">
              <a:avLst/>
            </a:prstGeom>
          </p:spPr>
          <p:txBody>
            <a:bodyPr wrap="square">
              <a:spAutoFit/>
            </a:bodyPr>
            <a:lstStyle/>
            <a:p>
              <a:pPr lvl="0" algn="ctr">
                <a:defRPr/>
              </a:pPr>
              <a:r>
                <a:rPr lang="en-US" sz="3200" dirty="0">
                  <a:ln w="0"/>
                  <a:solidFill>
                    <a:prstClr val="white"/>
                  </a:solidFill>
                  <a:effectLst>
                    <a:outerShdw blurRad="38100" dist="19050" dir="2700000" algn="tl" rotWithShape="0">
                      <a:prstClr val="black">
                        <a:alpha val="40000"/>
                      </a:prstClr>
                    </a:outerShdw>
                  </a:effectLst>
                  <a:latin typeface="Tw Cen MT" panose="020B0602020104020603"/>
                </a:rPr>
                <a:t>Arthritis affects the normal functioning of your joints, muscles, bones and surrounding structures. </a:t>
              </a:r>
              <a:endParaRPr kumimoji="0" lang="en-US" sz="32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w Cen MT" panose="020B0602020104020603"/>
                <a:ea typeface="+mn-ea"/>
                <a:cs typeface="+mn-cs"/>
              </a:endParaRPr>
            </a:p>
          </p:txBody>
        </p:sp>
      </p:grpSp>
    </p:spTree>
    <p:extLst>
      <p:ext uri="{BB962C8B-B14F-4D97-AF65-F5344CB8AC3E}">
        <p14:creationId xmlns:p14="http://schemas.microsoft.com/office/powerpoint/2010/main" val="507782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76143BD4-FB57-4E37-A6E0-7A77137BEC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88952" cy="6229804"/>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FFFFFF"/>
          </a:solid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6C6AC6EE-FF20-4610-9D3A-98DDFE0CEA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712" y="321733"/>
            <a:ext cx="4216418" cy="2195599"/>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1EDDA5C-C757-455C-905E-B4DF292602A4}"/>
              </a:ext>
            </a:extLst>
          </p:cNvPr>
          <p:cNvPicPr>
            <a:picLocks noChangeAspect="1"/>
          </p:cNvPicPr>
          <p:nvPr/>
        </p:nvPicPr>
        <p:blipFill>
          <a:blip r:embed="rId3"/>
          <a:stretch>
            <a:fillRect/>
          </a:stretch>
        </p:blipFill>
        <p:spPr>
          <a:xfrm>
            <a:off x="556082" y="2839068"/>
            <a:ext cx="3741678" cy="2712717"/>
          </a:xfrm>
          <a:prstGeom prst="rect">
            <a:avLst/>
          </a:prstGeom>
        </p:spPr>
      </p:pic>
      <p:pic>
        <p:nvPicPr>
          <p:cNvPr id="2" name="Picture 1">
            <a:extLst>
              <a:ext uri="{FF2B5EF4-FFF2-40B4-BE49-F238E27FC236}">
                <a16:creationId xmlns:a16="http://schemas.microsoft.com/office/drawing/2014/main" id="{1119A8FB-5657-4212-BB21-F93D736CB3EB}"/>
              </a:ext>
            </a:extLst>
          </p:cNvPr>
          <p:cNvPicPr>
            <a:picLocks noChangeAspect="1"/>
          </p:cNvPicPr>
          <p:nvPr/>
        </p:nvPicPr>
        <p:blipFill>
          <a:blip r:embed="rId4"/>
          <a:stretch>
            <a:fillRect/>
          </a:stretch>
        </p:blipFill>
        <p:spPr>
          <a:xfrm>
            <a:off x="5284694" y="321730"/>
            <a:ext cx="6186382" cy="4191274"/>
          </a:xfrm>
          <a:prstGeom prst="rect">
            <a:avLst/>
          </a:prstGeom>
        </p:spPr>
      </p:pic>
      <p:sp>
        <p:nvSpPr>
          <p:cNvPr id="12" name="Rectangle 11">
            <a:extLst>
              <a:ext uri="{FF2B5EF4-FFF2-40B4-BE49-F238E27FC236}">
                <a16:creationId xmlns:a16="http://schemas.microsoft.com/office/drawing/2014/main" id="{2F3F3821-5B4C-4447-A233-6293E1DE9A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841" y="4834741"/>
            <a:ext cx="7048085" cy="7170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C722868-AC72-4DCC-B821-84F16FCF5D45}"/>
              </a:ext>
            </a:extLst>
          </p:cNvPr>
          <p:cNvSpPr/>
          <p:nvPr/>
        </p:nvSpPr>
        <p:spPr>
          <a:xfrm>
            <a:off x="457200" y="732472"/>
            <a:ext cx="3962400" cy="1477328"/>
          </a:xfrm>
          <a:prstGeom prst="rect">
            <a:avLst/>
          </a:prstGeom>
        </p:spPr>
        <p:txBody>
          <a:bodyPr wrap="square">
            <a:spAutoFit/>
          </a:bodyPr>
          <a:lstStyle/>
          <a:p>
            <a:pPr lvl="0" algn="ctr">
              <a:defRPr/>
            </a:pPr>
            <a:r>
              <a:rPr lang="en-US" dirty="0">
                <a:solidFill>
                  <a:schemeClr val="bg1"/>
                </a:solidFill>
              </a:rPr>
              <a:t>If you have swelling and stiffness every day, you're more likely to have damage than someone who has these symptoms less often.</a:t>
            </a:r>
          </a:p>
        </p:txBody>
      </p:sp>
      <p:sp>
        <p:nvSpPr>
          <p:cNvPr id="5" name="Rectangle 4">
            <a:extLst>
              <a:ext uri="{FF2B5EF4-FFF2-40B4-BE49-F238E27FC236}">
                <a16:creationId xmlns:a16="http://schemas.microsoft.com/office/drawing/2014/main" id="{E1BFB7A7-FE44-4A43-85EC-E713B9283683}"/>
              </a:ext>
            </a:extLst>
          </p:cNvPr>
          <p:cNvSpPr/>
          <p:nvPr/>
        </p:nvSpPr>
        <p:spPr>
          <a:xfrm>
            <a:off x="4853840" y="4840069"/>
            <a:ext cx="7048085" cy="646331"/>
          </a:xfrm>
          <a:prstGeom prst="rect">
            <a:avLst/>
          </a:prstGeom>
        </p:spPr>
        <p:txBody>
          <a:bodyPr wrap="square">
            <a:spAutoFit/>
          </a:bodyPr>
          <a:lstStyle/>
          <a:p>
            <a:pPr algn="ctr"/>
            <a:r>
              <a:rPr lang="en-US" dirty="0">
                <a:solidFill>
                  <a:schemeClr val="bg1"/>
                </a:solidFill>
              </a:rPr>
              <a:t>Just as the tread on your </a:t>
            </a:r>
            <a:r>
              <a:rPr lang="en-US" dirty="0" err="1">
                <a:solidFill>
                  <a:schemeClr val="bg1"/>
                </a:solidFill>
              </a:rPr>
              <a:t>tyres</a:t>
            </a:r>
            <a:r>
              <a:rPr lang="en-US" dirty="0">
                <a:solidFill>
                  <a:schemeClr val="bg1"/>
                </a:solidFill>
              </a:rPr>
              <a:t> wears away over time, the cartilage that cushions your joints can break down, too. </a:t>
            </a:r>
          </a:p>
        </p:txBody>
      </p:sp>
      <p:sp>
        <p:nvSpPr>
          <p:cNvPr id="13" name="Rectangle 12">
            <a:extLst>
              <a:ext uri="{FF2B5EF4-FFF2-40B4-BE49-F238E27FC236}">
                <a16:creationId xmlns:a16="http://schemas.microsoft.com/office/drawing/2014/main" id="{0F7B347D-ECAA-4950-A84B-D2FBAC26EF7A}"/>
              </a:ext>
            </a:extLst>
          </p:cNvPr>
          <p:cNvSpPr/>
          <p:nvPr/>
        </p:nvSpPr>
        <p:spPr>
          <a:xfrm>
            <a:off x="609600" y="5873520"/>
            <a:ext cx="1059180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Frayed cartilage can't heal or grow back.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"There's no way to reverse the arthritis once it has started," says Michaela M.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Schneiderbauer</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MD, </a:t>
            </a:r>
            <a:r>
              <a:rPr lang="en-US" dirty="0">
                <a:solidFill>
                  <a:prstClr val="white"/>
                </a:solidFill>
                <a:latin typeface="Century Gothic" panose="020B0502020202020204"/>
              </a:rPr>
              <a:t>O</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rthopedic</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Surgeon</a:t>
            </a:r>
          </a:p>
        </p:txBody>
      </p:sp>
    </p:spTree>
    <p:extLst>
      <p:ext uri="{BB962C8B-B14F-4D97-AF65-F5344CB8AC3E}">
        <p14:creationId xmlns:p14="http://schemas.microsoft.com/office/powerpoint/2010/main" val="371886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5940F547-7206-4401-94FB-F8421915D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7BC0D2BA-C8B7-44DA-AB6C-2C8DB9090048}"/>
              </a:ext>
            </a:extLst>
          </p:cNvPr>
          <p:cNvPicPr>
            <a:picLocks noGrp="1" noChangeAspect="1"/>
          </p:cNvPicPr>
          <p:nvPr>
            <p:ph idx="1"/>
          </p:nvPr>
        </p:nvPicPr>
        <p:blipFill rotWithShape="1">
          <a:blip r:embed="rId3">
            <a:alphaModFix amt="40000"/>
            <a:duotone>
              <a:prstClr val="black"/>
              <a:schemeClr val="accent1">
                <a:tint val="45000"/>
                <a:satMod val="400000"/>
              </a:schemeClr>
            </a:duotone>
            <a:extLst/>
          </a:blip>
          <a:srcRect t="1559" b="10550"/>
          <a:stretch/>
        </p:blipFill>
        <p:spPr>
          <a:xfrm>
            <a:off x="20" y="10"/>
            <a:ext cx="12191980" cy="6857990"/>
          </a:xfrm>
          <a:prstGeom prst="rect">
            <a:avLst/>
          </a:prstGeom>
        </p:spPr>
      </p:pic>
      <p:sp>
        <p:nvSpPr>
          <p:cNvPr id="2" name="Title 1">
            <a:extLst>
              <a:ext uri="{FF2B5EF4-FFF2-40B4-BE49-F238E27FC236}">
                <a16:creationId xmlns:a16="http://schemas.microsoft.com/office/drawing/2014/main" id="{CA0B8884-495A-4D94-B1D2-1BDB002B4D95}"/>
              </a:ext>
            </a:extLst>
          </p:cNvPr>
          <p:cNvSpPr>
            <a:spLocks noGrp="1"/>
          </p:cNvSpPr>
          <p:nvPr>
            <p:ph type="title"/>
          </p:nvPr>
        </p:nvSpPr>
        <p:spPr>
          <a:xfrm>
            <a:off x="810001" y="607769"/>
            <a:ext cx="10571998" cy="970450"/>
          </a:xfrm>
        </p:spPr>
        <p:txBody>
          <a:bodyPr vert="horz" lIns="91440" tIns="45720" rIns="91440" bIns="45720" rtlCol="0" anchor="b">
            <a:normAutofit fontScale="90000"/>
          </a:bodyPr>
          <a:lstStyle/>
          <a:p>
            <a:r>
              <a:rPr lang="en-US" sz="4000" dirty="0"/>
              <a:t>How common are arthritis and other</a:t>
            </a:r>
            <a:br>
              <a:rPr lang="en-US" sz="4000" dirty="0"/>
            </a:br>
            <a:r>
              <a:rPr lang="en-US" sz="4000" dirty="0"/>
              <a:t>musculoskeletal conditions?</a:t>
            </a:r>
          </a:p>
        </p:txBody>
      </p:sp>
      <p:sp>
        <p:nvSpPr>
          <p:cNvPr id="4" name="Text Placeholder 3">
            <a:extLst>
              <a:ext uri="{FF2B5EF4-FFF2-40B4-BE49-F238E27FC236}">
                <a16:creationId xmlns:a16="http://schemas.microsoft.com/office/drawing/2014/main" id="{23AC4065-38F6-4651-8EB0-9BEF85547DB3}"/>
              </a:ext>
            </a:extLst>
          </p:cNvPr>
          <p:cNvSpPr>
            <a:spLocks noGrp="1"/>
          </p:cNvSpPr>
          <p:nvPr>
            <p:ph type="body" sz="half" idx="2"/>
          </p:nvPr>
        </p:nvSpPr>
        <p:spPr>
          <a:xfrm>
            <a:off x="685800" y="2197905"/>
            <a:ext cx="10554574" cy="4355295"/>
          </a:xfrm>
        </p:spPr>
        <p:txBody>
          <a:bodyPr vert="horz" lIns="91440" tIns="45720" rIns="91440" bIns="45720" rtlCol="0" anchor="ctr">
            <a:noAutofit/>
          </a:bodyPr>
          <a:lstStyle/>
          <a:p>
            <a:pPr>
              <a:buFont typeface="Wingdings 2" charset="2"/>
              <a:buChar char=""/>
            </a:pPr>
            <a:r>
              <a:rPr lang="en-US" sz="2200" dirty="0"/>
              <a:t> 	Arthritis and other musculoskeletal conditions are very common, 	affecting around 1 in 3 (30%) Australians</a:t>
            </a:r>
          </a:p>
          <a:p>
            <a:pPr>
              <a:buFont typeface="Wingdings 2" charset="2"/>
              <a:buChar char=""/>
            </a:pPr>
            <a:r>
              <a:rPr lang="en-US" sz="2200" dirty="0"/>
              <a:t> 	Nearly 6.9 million people (30% of the total population) with arthritis and 	other musculoskeletal conditions</a:t>
            </a:r>
          </a:p>
          <a:p>
            <a:pPr>
              <a:buFont typeface="Wingdings 2" charset="2"/>
              <a:buChar char=""/>
            </a:pPr>
            <a:r>
              <a:rPr lang="en-US" sz="2200" dirty="0"/>
              <a:t> 	3.7 million (16%) had back pain and problems (the most common 	musculoskeletal condition)</a:t>
            </a:r>
          </a:p>
          <a:p>
            <a:pPr>
              <a:buFont typeface="Wingdings 2" charset="2"/>
              <a:buChar char=""/>
            </a:pPr>
            <a:r>
              <a:rPr lang="en-US" sz="2200" dirty="0"/>
              <a:t> 	3.5 million (15%) had arthritis and 801,000 (3.5%) had osteoporosis </a:t>
            </a:r>
          </a:p>
          <a:p>
            <a:pPr>
              <a:buFont typeface="Wingdings 2" charset="2"/>
              <a:buChar char=""/>
            </a:pPr>
            <a:r>
              <a:rPr lang="en-US" sz="2200" dirty="0"/>
              <a:t> 	3.9 million Australians have arthritis. That’s 1 in 6 people</a:t>
            </a:r>
          </a:p>
          <a:p>
            <a:pPr>
              <a:buFont typeface="Wingdings 2" charset="2"/>
              <a:buChar char=""/>
            </a:pPr>
            <a:endParaRPr lang="en-US" sz="2200" dirty="0"/>
          </a:p>
        </p:txBody>
      </p:sp>
    </p:spTree>
    <p:extLst>
      <p:ext uri="{BB962C8B-B14F-4D97-AF65-F5344CB8AC3E}">
        <p14:creationId xmlns:p14="http://schemas.microsoft.com/office/powerpoint/2010/main" val="171734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5940F547-7206-4401-94FB-F8421915D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Content Placeholder 7">
            <a:extLst>
              <a:ext uri="{FF2B5EF4-FFF2-40B4-BE49-F238E27FC236}">
                <a16:creationId xmlns:a16="http://schemas.microsoft.com/office/drawing/2014/main" id="{7BC0D2BA-C8B7-44DA-AB6C-2C8DB9090048}"/>
              </a:ext>
            </a:extLst>
          </p:cNvPr>
          <p:cNvPicPr>
            <a:picLocks noGrp="1" noChangeAspect="1"/>
          </p:cNvPicPr>
          <p:nvPr>
            <p:ph idx="1"/>
          </p:nvPr>
        </p:nvPicPr>
        <p:blipFill rotWithShape="1">
          <a:blip r:embed="rId3">
            <a:alphaModFix amt="40000"/>
            <a:duotone>
              <a:prstClr val="black"/>
              <a:schemeClr val="accent1">
                <a:tint val="45000"/>
                <a:satMod val="400000"/>
              </a:schemeClr>
            </a:duotone>
            <a:extLst/>
          </a:blip>
          <a:srcRect t="1559" b="10550"/>
          <a:stretch/>
        </p:blipFill>
        <p:spPr>
          <a:xfrm>
            <a:off x="20" y="10"/>
            <a:ext cx="12191980" cy="6857990"/>
          </a:xfrm>
          <a:prstGeom prst="rect">
            <a:avLst/>
          </a:prstGeom>
        </p:spPr>
      </p:pic>
      <p:sp>
        <p:nvSpPr>
          <p:cNvPr id="2" name="Title 1">
            <a:extLst>
              <a:ext uri="{FF2B5EF4-FFF2-40B4-BE49-F238E27FC236}">
                <a16:creationId xmlns:a16="http://schemas.microsoft.com/office/drawing/2014/main" id="{CA0B8884-495A-4D94-B1D2-1BDB002B4D95}"/>
              </a:ext>
            </a:extLst>
          </p:cNvPr>
          <p:cNvSpPr>
            <a:spLocks noGrp="1"/>
          </p:cNvSpPr>
          <p:nvPr>
            <p:ph type="title"/>
          </p:nvPr>
        </p:nvSpPr>
        <p:spPr>
          <a:xfrm>
            <a:off x="838200" y="625783"/>
            <a:ext cx="10571998" cy="970450"/>
          </a:xfrm>
        </p:spPr>
        <p:txBody>
          <a:bodyPr vert="horz" lIns="91440" tIns="45720" rIns="91440" bIns="45720" rtlCol="0" anchor="b">
            <a:normAutofit fontScale="90000"/>
          </a:bodyPr>
          <a:lstStyle/>
          <a:p>
            <a:r>
              <a:rPr lang="en-US" sz="4000" dirty="0"/>
              <a:t>How common are arthritis and other</a:t>
            </a:r>
            <a:br>
              <a:rPr lang="en-US" sz="4000" dirty="0"/>
            </a:br>
            <a:r>
              <a:rPr lang="en-US" sz="4000" dirty="0"/>
              <a:t>musculoskeletal conditions?</a:t>
            </a:r>
          </a:p>
        </p:txBody>
      </p:sp>
      <p:sp>
        <p:nvSpPr>
          <p:cNvPr id="9" name="Text Placeholder 3">
            <a:extLst>
              <a:ext uri="{FF2B5EF4-FFF2-40B4-BE49-F238E27FC236}">
                <a16:creationId xmlns:a16="http://schemas.microsoft.com/office/drawing/2014/main" id="{53E0D236-8242-4552-8E93-D2B21147A34F}"/>
              </a:ext>
            </a:extLst>
          </p:cNvPr>
          <p:cNvSpPr txBox="1">
            <a:spLocks/>
          </p:cNvSpPr>
          <p:nvPr/>
        </p:nvSpPr>
        <p:spPr>
          <a:xfrm>
            <a:off x="838200" y="2057400"/>
            <a:ext cx="10554574" cy="3986211"/>
          </a:xfrm>
          <a:prstGeom prst="rect">
            <a:avLst/>
          </a:prstGeom>
          <a:effectLst>
            <a:outerShdw blurRad="50800" dir="14400000">
              <a:srgbClr val="000000">
                <a:alpha val="40000"/>
              </a:srgbClr>
            </a:outerShdw>
          </a:effectLst>
        </p:spPr>
        <p:txBody>
          <a:bodyPr vert="horz" lIns="91440" tIns="45720" rIns="91440" bIns="45720" rtlCol="0" anchor="ctr">
            <a:noAutofit/>
          </a:bodyPr>
          <a:lstStyle>
            <a:lvl1pPr marL="0" indent="0" algn="l" defTabSz="457200" rtl="0" eaLnBrk="1" latinLnBrk="0" hangingPunct="1">
              <a:spcBef>
                <a:spcPct val="20000"/>
              </a:spcBef>
              <a:spcAft>
                <a:spcPts val="600"/>
              </a:spcAft>
              <a:buClr>
                <a:schemeClr val="accent1"/>
              </a:buClr>
              <a:buFont typeface="Wingdings 2" charset="2"/>
              <a:buNone/>
              <a:defRPr sz="140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1"/>
              </a:buClr>
              <a:buFont typeface="Wingdings 2" charset="2"/>
              <a:buNone/>
              <a:defRPr sz="1200" kern="1200">
                <a:solidFill>
                  <a:schemeClr val="tx1"/>
                </a:solidFill>
                <a:latin typeface="+mn-lt"/>
                <a:ea typeface="+mn-ea"/>
                <a:cs typeface="+mn-cs"/>
              </a:defRPr>
            </a:lvl2pPr>
            <a:lvl3pPr marL="914400" indent="0" algn="l" defTabSz="457200" rtl="0" eaLnBrk="1" latinLnBrk="0" hangingPunct="1">
              <a:spcBef>
                <a:spcPct val="20000"/>
              </a:spcBef>
              <a:spcAft>
                <a:spcPts val="600"/>
              </a:spcAft>
              <a:buClr>
                <a:schemeClr val="accent1"/>
              </a:buClr>
              <a:buFont typeface="Wingdings 2" charset="2"/>
              <a:buNone/>
              <a:defRPr sz="1000" kern="1200">
                <a:solidFill>
                  <a:schemeClr val="tx1"/>
                </a:solidFill>
                <a:latin typeface="+mn-lt"/>
                <a:ea typeface="+mn-ea"/>
                <a:cs typeface="+mn-cs"/>
              </a:defRPr>
            </a:lvl3pPr>
            <a:lvl4pPr marL="13716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4pPr>
            <a:lvl5pPr marL="18288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5pPr>
            <a:lvl6pPr marL="22860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6pPr>
            <a:lvl7pPr marL="27432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7pPr>
            <a:lvl8pPr marL="32004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8pPr>
            <a:lvl9pPr marL="3657600" indent="0" algn="l" defTabSz="457200" rtl="0" eaLnBrk="1" latinLnBrk="0" hangingPunct="1">
              <a:spcBef>
                <a:spcPct val="20000"/>
              </a:spcBef>
              <a:spcAft>
                <a:spcPts val="600"/>
              </a:spcAft>
              <a:buClr>
                <a:schemeClr val="accent1"/>
              </a:buClr>
              <a:buFont typeface="Wingdings 2" charset="2"/>
              <a:buNone/>
              <a:defRPr sz="900" kern="1200">
                <a:solidFill>
                  <a:schemeClr val="tx1"/>
                </a:solidFill>
                <a:latin typeface="+mn-lt"/>
                <a:ea typeface="+mn-ea"/>
                <a:cs typeface="+mn-cs"/>
              </a:defRPr>
            </a:lvl9pPr>
          </a:lstStyle>
          <a:p>
            <a:pPr>
              <a:buFont typeface="Wingdings 2" charset="2"/>
              <a:buChar char=""/>
            </a:pPr>
            <a:r>
              <a:rPr lang="en-US" sz="2200" dirty="0"/>
              <a:t> 	By 2030, it is projected there will be 5.4 million Australians with arthritis</a:t>
            </a:r>
          </a:p>
          <a:p>
            <a:pPr>
              <a:buFont typeface="Wingdings 2" charset="2"/>
              <a:buChar char=""/>
            </a:pPr>
            <a:r>
              <a:rPr lang="en-US" sz="2200" dirty="0"/>
              <a:t> 	Around 2 million people with arthritis are of working age (15-64 years)</a:t>
            </a:r>
          </a:p>
          <a:p>
            <a:pPr>
              <a:buFont typeface="Wingdings 2" charset="2"/>
              <a:buChar char=""/>
            </a:pPr>
            <a:r>
              <a:rPr lang="en-US" sz="2200" dirty="0"/>
              <a:t> 	Arthritis health system is expected to rise to $7.6 billion by 2030</a:t>
            </a:r>
          </a:p>
          <a:p>
            <a:pPr>
              <a:buFont typeface="Wingdings 2" charset="2"/>
              <a:buChar char=""/>
            </a:pPr>
            <a:r>
              <a:rPr lang="en-US" sz="2200" dirty="0"/>
              <a:t> 	Arthritis is the leading cause of chronic pain and the second most 	common cause of disability and early retirement due to ill health in 	Australia</a:t>
            </a:r>
          </a:p>
          <a:p>
            <a:pPr>
              <a:buFont typeface="Wingdings 2" charset="2"/>
              <a:buChar char=""/>
            </a:pPr>
            <a:r>
              <a:rPr lang="en-US" sz="2200" dirty="0"/>
              <a:t> 	52,000 people (aged 15-64 years) unable to work due to arthritis</a:t>
            </a:r>
          </a:p>
        </p:txBody>
      </p:sp>
    </p:spTree>
    <p:extLst>
      <p:ext uri="{BB962C8B-B14F-4D97-AF65-F5344CB8AC3E}">
        <p14:creationId xmlns:p14="http://schemas.microsoft.com/office/powerpoint/2010/main" val="15421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1" name="Rectangle 34">
            <a:extLst>
              <a:ext uri="{FF2B5EF4-FFF2-40B4-BE49-F238E27FC236}">
                <a16:creationId xmlns:a16="http://schemas.microsoft.com/office/drawing/2014/main" id="{A5BA3AE5-0FB8-4948-A421-5CEE1A5E8A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9">
            <a:extLst>
              <a:ext uri="{FF2B5EF4-FFF2-40B4-BE49-F238E27FC236}">
                <a16:creationId xmlns:a16="http://schemas.microsoft.com/office/drawing/2014/main" id="{615FFFBF-F0D2-4BB8-BB9E-3ADC47E3B6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2B4EA-1C88-4F23-9FF6-DCFDC9B1CEF2}"/>
              </a:ext>
            </a:extLst>
          </p:cNvPr>
          <p:cNvSpPr>
            <a:spLocks noGrp="1"/>
          </p:cNvSpPr>
          <p:nvPr>
            <p:ph type="title"/>
          </p:nvPr>
        </p:nvSpPr>
        <p:spPr>
          <a:xfrm>
            <a:off x="403539" y="313288"/>
            <a:ext cx="5715000" cy="1559412"/>
          </a:xfrm>
        </p:spPr>
        <p:txBody>
          <a:bodyPr vert="horz" lIns="91440" tIns="45720" rIns="91440" bIns="45720" rtlCol="0" anchor="b">
            <a:normAutofit/>
          </a:bodyPr>
          <a:lstStyle/>
          <a:p>
            <a:pPr>
              <a:lnSpc>
                <a:spcPct val="90000"/>
              </a:lnSpc>
            </a:pPr>
            <a:r>
              <a:rPr lang="en-US" sz="2200" dirty="0"/>
              <a:t>In one year there were more than 763,000 </a:t>
            </a:r>
            <a:r>
              <a:rPr lang="en-US" sz="2200" dirty="0" err="1"/>
              <a:t>hospitalisations</a:t>
            </a:r>
            <a:r>
              <a:rPr lang="en-US" sz="2200" dirty="0"/>
              <a:t> involving treatment and management of musculoskeletal conditions; </a:t>
            </a:r>
          </a:p>
        </p:txBody>
      </p:sp>
      <p:sp>
        <p:nvSpPr>
          <p:cNvPr id="6" name="Text Placeholder 5">
            <a:extLst>
              <a:ext uri="{FF2B5EF4-FFF2-40B4-BE49-F238E27FC236}">
                <a16:creationId xmlns:a16="http://schemas.microsoft.com/office/drawing/2014/main" id="{4418CCBE-D8FD-416A-B0DB-2C90309B9E1A}"/>
              </a:ext>
            </a:extLst>
          </p:cNvPr>
          <p:cNvSpPr>
            <a:spLocks noGrp="1"/>
          </p:cNvSpPr>
          <p:nvPr>
            <p:ph type="body" idx="1"/>
          </p:nvPr>
        </p:nvSpPr>
        <p:spPr>
          <a:xfrm>
            <a:off x="228600" y="2613123"/>
            <a:ext cx="6096000" cy="3632200"/>
          </a:xfrm>
          <a:prstGeom prst="rect">
            <a:avLst/>
          </a:prstGeom>
        </p:spPr>
        <p:txBody>
          <a:bodyPr vert="horz" lIns="91440" tIns="45720" rIns="91440" bIns="45720" rtlCol="0" anchor="ctr">
            <a:noAutofit/>
          </a:bodyPr>
          <a:lstStyle/>
          <a:p>
            <a:pPr marL="0" marR="0" lvl="0" indent="0" fontAlgn="auto">
              <a:buSzTx/>
              <a:buFont typeface="Wingdings 2" charset="2"/>
              <a:buChar char=""/>
              <a:tabLst/>
              <a:defRPr/>
            </a:pPr>
            <a:r>
              <a:rPr kumimoji="0" lang="en-US" sz="2000" b="0" i="0" u="none" strike="noStrike" cap="none" spc="0" normalizeH="0" baseline="0" noProof="0" dirty="0">
                <a:ln>
                  <a:noFill/>
                </a:ln>
                <a:solidFill>
                  <a:srgbClr val="FFFFFF"/>
                </a:solidFill>
                <a:effectLst/>
                <a:uLnTx/>
                <a:uFillTx/>
              </a:rPr>
              <a:t> 	Osteoarthritis was the most common 	musculoskeletal reason for </a:t>
            </a:r>
            <a:r>
              <a:rPr kumimoji="0" lang="en-US" sz="2000" b="0" i="0" u="none" strike="noStrike" cap="none" spc="0" normalizeH="0" baseline="0" noProof="0" dirty="0" err="1">
                <a:ln>
                  <a:noFill/>
                </a:ln>
                <a:solidFill>
                  <a:srgbClr val="FFFFFF"/>
                </a:solidFill>
                <a:effectLst/>
                <a:uLnTx/>
                <a:uFillTx/>
              </a:rPr>
              <a:t>hospitalisation</a:t>
            </a:r>
            <a:r>
              <a:rPr kumimoji="0" lang="en-US" sz="2000" b="0" i="0" u="none" strike="noStrike" cap="none" spc="0" normalizeH="0" baseline="0" noProof="0" dirty="0">
                <a:ln>
                  <a:noFill/>
                </a:ln>
                <a:solidFill>
                  <a:srgbClr val="FFFFFF"/>
                </a:solidFill>
                <a:effectLst/>
                <a:uLnTx/>
                <a:uFillTx/>
              </a:rPr>
              <a:t> 	(accounting for 33% of all musculoskeletal 	</a:t>
            </a:r>
            <a:r>
              <a:rPr kumimoji="0" lang="en-US" sz="2000" b="0" i="0" u="none" strike="noStrike" cap="none" spc="0" normalizeH="0" baseline="0" noProof="0" dirty="0" err="1">
                <a:ln>
                  <a:noFill/>
                </a:ln>
                <a:solidFill>
                  <a:srgbClr val="FFFFFF"/>
                </a:solidFill>
                <a:effectLst/>
                <a:uLnTx/>
                <a:uFillTx/>
              </a:rPr>
              <a:t>hospitalisations</a:t>
            </a:r>
            <a:r>
              <a:rPr kumimoji="0" lang="en-US" sz="2000" b="0" i="0" u="none" strike="noStrike" cap="none" spc="0" normalizeH="0" baseline="0" noProof="0" dirty="0">
                <a:ln>
                  <a:noFill/>
                </a:ln>
                <a:solidFill>
                  <a:srgbClr val="FFFFFF"/>
                </a:solidFill>
                <a:effectLst/>
                <a:uLnTx/>
                <a:uFillTx/>
              </a:rPr>
              <a:t>)</a:t>
            </a:r>
          </a:p>
          <a:p>
            <a:pPr marL="0" marR="0" lvl="0" indent="0" fontAlgn="auto">
              <a:buSzTx/>
              <a:buFont typeface="Wingdings 2" charset="2"/>
              <a:buChar char=""/>
              <a:tabLst/>
              <a:defRPr/>
            </a:pPr>
            <a:r>
              <a:rPr lang="en-US" sz="2000" dirty="0">
                <a:solidFill>
                  <a:srgbClr val="FFFFFF"/>
                </a:solidFill>
              </a:rPr>
              <a:t> 	F</a:t>
            </a:r>
            <a:r>
              <a:rPr kumimoji="0" lang="en-US" sz="2000" b="0" i="0" u="none" strike="noStrike" cap="none" spc="0" normalizeH="0" baseline="0" noProof="0" dirty="0" err="1">
                <a:ln>
                  <a:noFill/>
                </a:ln>
                <a:solidFill>
                  <a:srgbClr val="FFFFFF"/>
                </a:solidFill>
                <a:effectLst/>
                <a:uLnTx/>
                <a:uFillTx/>
              </a:rPr>
              <a:t>ollowed</a:t>
            </a:r>
            <a:r>
              <a:rPr kumimoji="0" lang="en-US" sz="2000" b="0" i="0" u="none" strike="noStrike" cap="none" spc="0" normalizeH="0" baseline="0" noProof="0" dirty="0">
                <a:ln>
                  <a:noFill/>
                </a:ln>
                <a:solidFill>
                  <a:srgbClr val="FFFFFF"/>
                </a:solidFill>
                <a:effectLst/>
                <a:uLnTx/>
                <a:uFillTx/>
              </a:rPr>
              <a:t> by back pain and problems (22%)</a:t>
            </a:r>
          </a:p>
          <a:p>
            <a:pPr marL="0" marR="0" lvl="0" indent="0" fontAlgn="auto">
              <a:buSzTx/>
              <a:buFont typeface="Wingdings 2" charset="2"/>
              <a:buChar char=""/>
              <a:tabLst/>
              <a:defRPr/>
            </a:pPr>
            <a:r>
              <a:rPr kumimoji="0" lang="en-US" sz="2000" b="0" i="0" u="none" strike="noStrike" cap="none" spc="0" normalizeH="0" baseline="0" noProof="0" dirty="0">
                <a:ln>
                  <a:noFill/>
                </a:ln>
                <a:solidFill>
                  <a:srgbClr val="FFFFFF"/>
                </a:solidFill>
                <a:effectLst/>
                <a:uLnTx/>
                <a:uFillTx/>
              </a:rPr>
              <a:t> 	Other less common musculoskeletal reasons 	for 	</a:t>
            </a:r>
            <a:r>
              <a:rPr kumimoji="0" lang="en-US" sz="2000" b="0" i="0" u="none" strike="noStrike" cap="none" spc="0" normalizeH="0" baseline="0" noProof="0" dirty="0" err="1">
                <a:ln>
                  <a:noFill/>
                </a:ln>
                <a:solidFill>
                  <a:srgbClr val="FFFFFF"/>
                </a:solidFill>
                <a:effectLst/>
                <a:uLnTx/>
                <a:uFillTx/>
              </a:rPr>
              <a:t>hospitalisation</a:t>
            </a:r>
            <a:r>
              <a:rPr kumimoji="0" lang="en-US" sz="2000" b="0" i="0" u="none" strike="noStrike" cap="none" spc="0" normalizeH="0" baseline="0" noProof="0" dirty="0">
                <a:ln>
                  <a:noFill/>
                </a:ln>
                <a:solidFill>
                  <a:srgbClr val="FFFFFF"/>
                </a:solidFill>
                <a:effectLst/>
                <a:uLnTx/>
                <a:uFillTx/>
              </a:rPr>
              <a:t> were rheumatoid arthritis 	(1.7%)</a:t>
            </a:r>
          </a:p>
          <a:p>
            <a:pPr marL="0" marR="0" lvl="0" indent="0" fontAlgn="auto">
              <a:buSzTx/>
              <a:buFont typeface="Wingdings 2" charset="2"/>
              <a:buChar char=""/>
              <a:tabLst/>
              <a:defRPr/>
            </a:pPr>
            <a:r>
              <a:rPr lang="en-US" sz="2000" dirty="0">
                <a:solidFill>
                  <a:srgbClr val="FFFFFF"/>
                </a:solidFill>
              </a:rPr>
              <a:t> 	O</a:t>
            </a:r>
            <a:r>
              <a:rPr kumimoji="0" lang="en-US" sz="2000" b="0" i="0" u="none" strike="noStrike" cap="none" spc="0" normalizeH="0" baseline="0" noProof="0" dirty="0" err="1">
                <a:ln>
                  <a:noFill/>
                </a:ln>
                <a:solidFill>
                  <a:srgbClr val="FFFFFF"/>
                </a:solidFill>
                <a:effectLst/>
                <a:uLnTx/>
                <a:uFillTx/>
              </a:rPr>
              <a:t>steoporosis</a:t>
            </a:r>
            <a:r>
              <a:rPr kumimoji="0" lang="en-US" sz="2000" b="0" i="0" u="none" strike="noStrike" cap="none" spc="0" normalizeH="0" baseline="0" noProof="0" dirty="0">
                <a:ln>
                  <a:noFill/>
                </a:ln>
                <a:solidFill>
                  <a:srgbClr val="FFFFFF"/>
                </a:solidFill>
                <a:effectLst/>
                <a:uLnTx/>
                <a:uFillTx/>
              </a:rPr>
              <a:t> (1.1%), gout (1.0%) and 	juvenile 	arthritis (0.3%)</a:t>
            </a:r>
          </a:p>
        </p:txBody>
      </p:sp>
      <p:sp>
        <p:nvSpPr>
          <p:cNvPr id="39" name="Rounded Rectangle 17">
            <a:extLst>
              <a:ext uri="{FF2B5EF4-FFF2-40B4-BE49-F238E27FC236}">
                <a16:creationId xmlns:a16="http://schemas.microsoft.com/office/drawing/2014/main" id="{FD056B7E-FBD7-4858-966D-9C4DEDA7EF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44A2F7-4F14-4542-A126-15C61671DC5A}"/>
              </a:ext>
            </a:extLst>
          </p:cNvPr>
          <p:cNvPicPr>
            <a:picLocks noChangeAspect="1"/>
          </p:cNvPicPr>
          <p:nvPr/>
        </p:nvPicPr>
        <p:blipFill rotWithShape="1">
          <a:blip r:embed="rId3"/>
          <a:srcRect l="24523" r="22381" b="3"/>
          <a:stretch/>
        </p:blipFill>
        <p:spPr>
          <a:xfrm>
            <a:off x="7410517" y="1258529"/>
            <a:ext cx="3832042" cy="4330205"/>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64929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10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55" name="Rectangle 50">
            <a:extLst>
              <a:ext uri="{FF2B5EF4-FFF2-40B4-BE49-F238E27FC236}">
                <a16:creationId xmlns:a16="http://schemas.microsoft.com/office/drawing/2014/main" id="{B7743172-17A8-4FA4-8434-B813E03B76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3"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3">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Title 9">
            <a:extLst>
              <a:ext uri="{FF2B5EF4-FFF2-40B4-BE49-F238E27FC236}">
                <a16:creationId xmlns:a16="http://schemas.microsoft.com/office/drawing/2014/main" id="{D5D05A9B-9D80-4014-91AA-EDFCD8955BA6}"/>
              </a:ext>
            </a:extLst>
          </p:cNvPr>
          <p:cNvSpPr>
            <a:spLocks noGrp="1"/>
          </p:cNvSpPr>
          <p:nvPr>
            <p:ph type="title"/>
          </p:nvPr>
        </p:nvSpPr>
        <p:spPr>
          <a:xfrm>
            <a:off x="451514" y="1800225"/>
            <a:ext cx="3444211" cy="4241136"/>
          </a:xfrm>
        </p:spPr>
        <p:txBody>
          <a:bodyPr vert="horz" lIns="91440" tIns="45720" rIns="91440" bIns="45720" rtlCol="0" anchor="t">
            <a:normAutofit/>
          </a:bodyPr>
          <a:lstStyle/>
          <a:p>
            <a:r>
              <a:rPr lang="en-US" sz="4400" dirty="0"/>
              <a:t>10 Signs You Need To look After Your Joints</a:t>
            </a:r>
          </a:p>
        </p:txBody>
      </p:sp>
      <p:pic>
        <p:nvPicPr>
          <p:cNvPr id="11" name="Picture 10">
            <a:extLst>
              <a:ext uri="{FF2B5EF4-FFF2-40B4-BE49-F238E27FC236}">
                <a16:creationId xmlns:a16="http://schemas.microsoft.com/office/drawing/2014/main" id="{6088EA6F-4B38-468E-A398-B775579EBB43}"/>
              </a:ext>
            </a:extLst>
          </p:cNvPr>
          <p:cNvPicPr>
            <a:picLocks noChangeAspect="1"/>
          </p:cNvPicPr>
          <p:nvPr/>
        </p:nvPicPr>
        <p:blipFill>
          <a:blip r:embed="rId4"/>
          <a:stretch>
            <a:fillRect/>
          </a:stretch>
        </p:blipFill>
        <p:spPr>
          <a:xfrm>
            <a:off x="5715554" y="643465"/>
            <a:ext cx="5397897" cy="5397897"/>
          </a:xfrm>
          <a:prstGeom prst="roundRect">
            <a:avLst>
              <a:gd name="adj" fmla="val 3876"/>
            </a:avLst>
          </a:prstGeom>
          <a:ln>
            <a:solidFill>
              <a:schemeClr val="accent1"/>
            </a:solidFill>
          </a:ln>
          <a:effectLst/>
        </p:spPr>
      </p:pic>
      <p:sp>
        <p:nvSpPr>
          <p:cNvPr id="7" name="TextBox 6">
            <a:extLst>
              <a:ext uri="{FF2B5EF4-FFF2-40B4-BE49-F238E27FC236}">
                <a16:creationId xmlns:a16="http://schemas.microsoft.com/office/drawing/2014/main" id="{CB5FC6B7-C0F3-449D-B622-252AF284CB03}"/>
              </a:ext>
            </a:extLst>
          </p:cNvPr>
          <p:cNvSpPr txBox="1"/>
          <p:nvPr/>
        </p:nvSpPr>
        <p:spPr>
          <a:xfrm>
            <a:off x="5334000" y="381536"/>
            <a:ext cx="6406486" cy="624786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You’re experiencing joint pain</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Your joints are tender to touch</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It takes you a while to get moving</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You joints click, crack or grate when you move them</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Your joints aren’t very flexible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You’re overweight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Your work has had an impact on your joints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You’ve participated in high impact exercise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You have a history of joint injury</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Your parents had joint problems</a:t>
            </a:r>
          </a:p>
        </p:txBody>
      </p:sp>
    </p:spTree>
    <p:extLst>
      <p:ext uri="{BB962C8B-B14F-4D97-AF65-F5344CB8AC3E}">
        <p14:creationId xmlns:p14="http://schemas.microsoft.com/office/powerpoint/2010/main" val="29303321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20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20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fade">
                                      <p:cBhvr>
                                        <p:cTn id="32" dur="2000"/>
                                        <p:tgtEl>
                                          <p:spTgt spid="7">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2000"/>
                                        <p:tgtEl>
                                          <p:spTgt spid="7">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2" end="12"/>
                                            </p:txEl>
                                          </p:spTgt>
                                        </p:tgtEl>
                                        <p:attrNameLst>
                                          <p:attrName>style.visibility</p:attrName>
                                        </p:attrNameLst>
                                      </p:cBhvr>
                                      <p:to>
                                        <p:strVal val="visible"/>
                                      </p:to>
                                    </p:set>
                                    <p:animEffect transition="in" filter="fade">
                                      <p:cBhvr>
                                        <p:cTn id="42" dur="2000"/>
                                        <p:tgtEl>
                                          <p:spTgt spid="7">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4" end="14"/>
                                            </p:txEl>
                                          </p:spTgt>
                                        </p:tgtEl>
                                        <p:attrNameLst>
                                          <p:attrName>style.visibility</p:attrName>
                                        </p:attrNameLst>
                                      </p:cBhvr>
                                      <p:to>
                                        <p:strVal val="visible"/>
                                      </p:to>
                                    </p:set>
                                    <p:animEffect transition="in" filter="fade">
                                      <p:cBhvr>
                                        <p:cTn id="47" dur="2000"/>
                                        <p:tgtEl>
                                          <p:spTgt spid="7">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16" end="16"/>
                                            </p:txEl>
                                          </p:spTgt>
                                        </p:tgtEl>
                                        <p:attrNameLst>
                                          <p:attrName>style.visibility</p:attrName>
                                        </p:attrNameLst>
                                      </p:cBhvr>
                                      <p:to>
                                        <p:strVal val="visible"/>
                                      </p:to>
                                    </p:set>
                                    <p:animEffect transition="in" filter="fade">
                                      <p:cBhvr>
                                        <p:cTn id="52" dur="2000"/>
                                        <p:tgtEl>
                                          <p:spTgt spid="7">
                                            <p:txEl>
                                              <p:pRg st="16" end="1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8" end="18"/>
                                            </p:txEl>
                                          </p:spTgt>
                                        </p:tgtEl>
                                        <p:attrNameLst>
                                          <p:attrName>style.visibility</p:attrName>
                                        </p:attrNameLst>
                                      </p:cBhvr>
                                      <p:to>
                                        <p:strVal val="visible"/>
                                      </p:to>
                                    </p:set>
                                    <p:animEffect transition="in" filter="fade">
                                      <p:cBhvr>
                                        <p:cTn id="57" dur="20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3102</Words>
  <Application>Microsoft Office PowerPoint</Application>
  <PresentationFormat>Widescreen</PresentationFormat>
  <Paragraphs>318</Paragraphs>
  <Slides>30</Slides>
  <Notes>26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Arial</vt:lpstr>
      <vt:lpstr>Brush Script MT</vt:lpstr>
      <vt:lpstr>Calibri</vt:lpstr>
      <vt:lpstr>Calibri Light</vt:lpstr>
      <vt:lpstr>Calisto MT</vt:lpstr>
      <vt:lpstr>Century Gothic</vt:lpstr>
      <vt:lpstr>Courier New</vt:lpstr>
      <vt:lpstr>Segoe UI Light</vt:lpstr>
      <vt:lpstr>Tw Cen MT</vt:lpstr>
      <vt:lpstr>Wingdings 2</vt:lpstr>
      <vt:lpstr>Quotable</vt:lpstr>
      <vt:lpstr>1_Office Theme</vt:lpstr>
      <vt:lpstr>Office Theme</vt:lpstr>
      <vt:lpstr>Prime™ Joint by Isotonix®       </vt:lpstr>
      <vt:lpstr>Understanding Bone and Joint Health      </vt:lpstr>
      <vt:lpstr>PowerPoint Presentation</vt:lpstr>
      <vt:lpstr>PowerPoint Presentation</vt:lpstr>
      <vt:lpstr>PowerPoint Presentation</vt:lpstr>
      <vt:lpstr>How common are arthritis and other musculoskeletal conditions?</vt:lpstr>
      <vt:lpstr>How common are arthritis and other musculoskeletal conditions?</vt:lpstr>
      <vt:lpstr>In one year there were more than 763,000 hospitalisations involving treatment and management of musculoskeletal conditions; </vt:lpstr>
      <vt:lpstr>10 Signs You Need To look After Your Joints</vt:lpstr>
      <vt:lpstr>Factors that Aid in decreased bone and joint health</vt:lpstr>
      <vt:lpstr>Bone &amp; Joint Health:  Common types of arthritis</vt:lpstr>
      <vt:lpstr>PowerPoint Presentation</vt:lpstr>
      <vt:lpstr>Joint replacement surgery is a common treatment for people with osteoarthritis who do not respond to medicines. </vt:lpstr>
      <vt:lpstr>PowerPoint Presentation</vt:lpstr>
      <vt:lpstr>CAN ARTHRITIS BE TREATED?</vt:lpstr>
      <vt:lpstr>TAKING CARE OF YOUR JOINTS</vt:lpstr>
      <vt:lpstr>TAKING CARE OF YOUR JOINTS</vt:lpstr>
      <vt:lpstr>PowerPoint Presentation</vt:lpstr>
      <vt:lpstr>INTRODUCING……       </vt:lpstr>
      <vt:lpstr>PowerPoint Presentation</vt:lpstr>
      <vt:lpstr>Only product on the market delivering glucosamine, with the powerful antioxidant Pycnogenol®† in isotonic form </vt:lpstr>
      <vt:lpstr>This winning combination of proven ingredients supports and helps maintain optimal joint health, cartilage and inflammation:</vt:lpstr>
      <vt:lpstr>Glucosamine</vt:lpstr>
      <vt:lpstr>Pycnogenol</vt:lpstr>
      <vt:lpstr>Additional Benefits:</vt:lpstr>
      <vt:lpstr>Isotonix - The world’s most advanced nutraceuticals</vt:lpstr>
      <vt:lpstr>Delivery System </vt:lpstr>
      <vt:lpstr>How should Isotonix Prime Joint be taken?</vt:lpstr>
      <vt:lpstr>Product Code 713081  UnFranchise Cost $63.50 Suggested Retail $89.00 BV 42 Servings 30  </vt:lpstr>
      <vt:lpstr>SOCIALISE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 Joint Support Formula by Isotonix®</dc:title>
  <dc:creator>Jacqueline Ballard</dc:creator>
  <cp:lastModifiedBy>Kylie Leeson</cp:lastModifiedBy>
  <cp:revision>20</cp:revision>
  <dcterms:created xsi:type="dcterms:W3CDTF">2019-03-24T23:22:24Z</dcterms:created>
  <dcterms:modified xsi:type="dcterms:W3CDTF">2019-05-02T05:20:05Z</dcterms:modified>
</cp:coreProperties>
</file>